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modernComment_533_4EBF6A02.xml" ContentType="application/vnd.ms-powerpoint.comments+xml"/>
  <Override PartName="/ppt/notesSlides/notesSlide1.xml" ContentType="application/vnd.openxmlformats-officedocument.presentationml.notesSlide+xml"/>
  <Override PartName="/ppt/comments/modernComment_528_2E9FC347.xml" ContentType="application/vnd.ms-powerpoint.comments+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8"/>
  </p:notesMasterIdLst>
  <p:sldIdLst>
    <p:sldId id="275" r:id="rId2"/>
    <p:sldId id="1326" r:id="rId3"/>
    <p:sldId id="1328" r:id="rId4"/>
    <p:sldId id="1337" r:id="rId5"/>
    <p:sldId id="1342" r:id="rId6"/>
    <p:sldId id="1329" r:id="rId7"/>
    <p:sldId id="1331" r:id="rId8"/>
    <p:sldId id="1348" r:id="rId9"/>
    <p:sldId id="1330" r:id="rId10"/>
    <p:sldId id="1324" r:id="rId11"/>
    <p:sldId id="1333" r:id="rId12"/>
    <p:sldId id="1350" r:id="rId13"/>
    <p:sldId id="1332" r:id="rId14"/>
    <p:sldId id="1341" r:id="rId15"/>
    <p:sldId id="1334" r:id="rId16"/>
    <p:sldId id="1343" r:id="rId17"/>
    <p:sldId id="1279" r:id="rId18"/>
    <p:sldId id="1281" r:id="rId19"/>
    <p:sldId id="1283" r:id="rId20"/>
    <p:sldId id="1291" r:id="rId21"/>
    <p:sldId id="1317" r:id="rId22"/>
    <p:sldId id="1354" r:id="rId23"/>
    <p:sldId id="1296" r:id="rId24"/>
    <p:sldId id="1318" r:id="rId25"/>
    <p:sldId id="1351" r:id="rId26"/>
    <p:sldId id="1320" r:id="rId27"/>
    <p:sldId id="1352" r:id="rId28"/>
    <p:sldId id="1336" r:id="rId29"/>
    <p:sldId id="1344" r:id="rId30"/>
    <p:sldId id="1345" r:id="rId31"/>
    <p:sldId id="1346" r:id="rId32"/>
    <p:sldId id="1355" r:id="rId33"/>
    <p:sldId id="1353" r:id="rId34"/>
    <p:sldId id="1347" r:id="rId35"/>
    <p:sldId id="1315" r:id="rId36"/>
    <p:sldId id="1316" r:id="rId37"/>
    <p:sldId id="1304" r:id="rId38"/>
    <p:sldId id="1314" r:id="rId39"/>
    <p:sldId id="1303" r:id="rId40"/>
    <p:sldId id="1292" r:id="rId41"/>
    <p:sldId id="1290" r:id="rId42"/>
    <p:sldId id="1319" r:id="rId43"/>
    <p:sldId id="1293" r:id="rId44"/>
    <p:sldId id="1311" r:id="rId45"/>
    <p:sldId id="1309" r:id="rId46"/>
    <p:sldId id="1310" r:id="rId4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17E6589-4C7B-08BB-D3AC-A49C8D14613E}" name="田浦　健次朗" initials="健田" userId="S::2615215597@utac.u-tokyo.ac.jp::4dc884a8-fd95-403d-a383-b378924a686d"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a:srgbClr val="FF0000"/>
    <a:srgbClr val="0066FF"/>
    <a:srgbClr val="8B217E"/>
    <a:srgbClr val="683C9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391635-83D7-4FFD-AB91-EDB5786DA1D1}" v="251" dt="2023-09-13T01:20:37.432"/>
    <p1510:client id="{8B72A4CC-4E1B-61F7-FEE1-0F5F36A1F844}" v="13" dt="2023-09-13T00:43:18.3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97" autoAdjust="0"/>
    <p:restoredTop sz="86410" autoAdjust="0"/>
  </p:normalViewPr>
  <p:slideViewPr>
    <p:cSldViewPr snapToGrid="0">
      <p:cViewPr varScale="1">
        <p:scale>
          <a:sx n="91" d="100"/>
          <a:sy n="91" d="100"/>
        </p:scale>
        <p:origin x="96" y="138"/>
      </p:cViewPr>
      <p:guideLst/>
    </p:cSldViewPr>
  </p:slideViewPr>
  <p:outlineViewPr>
    <p:cViewPr>
      <p:scale>
        <a:sx n="33" d="100"/>
        <a:sy n="33" d="100"/>
      </p:scale>
      <p:origin x="0" y="-2566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55"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竹内　朗" userId="S::7418123406@utac.u-tokyo.ac.jp::ebff01fb-84e0-41e0-96d5-5566ff538fe2" providerId="AD" clId="Web-{8B72A4CC-4E1B-61F7-FEE1-0F5F36A1F844}"/>
    <pc:docChg chg="modSld">
      <pc:chgData name="竹内　朗" userId="S::7418123406@utac.u-tokyo.ac.jp::ebff01fb-84e0-41e0-96d5-5566ff538fe2" providerId="AD" clId="Web-{8B72A4CC-4E1B-61F7-FEE1-0F5F36A1F844}" dt="2023-09-13T00:43:17.936" v="10" actId="20577"/>
      <pc:docMkLst>
        <pc:docMk/>
      </pc:docMkLst>
      <pc:sldChg chg="modSp">
        <pc:chgData name="竹内　朗" userId="S::7418123406@utac.u-tokyo.ac.jp::ebff01fb-84e0-41e0-96d5-5566ff538fe2" providerId="AD" clId="Web-{8B72A4CC-4E1B-61F7-FEE1-0F5F36A1F844}" dt="2023-09-13T00:43:17.936" v="10" actId="20577"/>
        <pc:sldMkLst>
          <pc:docMk/>
          <pc:sldMk cId="1735719251" sldId="1320"/>
        </pc:sldMkLst>
        <pc:spChg chg="mod">
          <ac:chgData name="竹内　朗" userId="S::7418123406@utac.u-tokyo.ac.jp::ebff01fb-84e0-41e0-96d5-5566ff538fe2" providerId="AD" clId="Web-{8B72A4CC-4E1B-61F7-FEE1-0F5F36A1F844}" dt="2023-09-13T00:43:17.936" v="10" actId="20577"/>
          <ac:spMkLst>
            <pc:docMk/>
            <pc:sldMk cId="1735719251" sldId="1320"/>
            <ac:spMk id="3" creationId="{3F99A6E5-70EF-F89A-353E-24F53E91FF03}"/>
          </ac:spMkLst>
        </pc:spChg>
      </pc:sldChg>
    </pc:docChg>
  </pc:docChgLst>
  <pc:docChgLst>
    <pc:chgData name="田浦　健次朗" userId="4dc884a8-fd95-403d-a383-b378924a686d" providerId="ADAL" clId="{28391635-83D7-4FFD-AB91-EDB5786DA1D1}"/>
    <pc:docChg chg="undo custSel modSld">
      <pc:chgData name="田浦　健次朗" userId="4dc884a8-fd95-403d-a383-b378924a686d" providerId="ADAL" clId="{28391635-83D7-4FFD-AB91-EDB5786DA1D1}" dt="2023-09-13T01:20:37.432" v="267" actId="207"/>
      <pc:docMkLst>
        <pc:docMk/>
      </pc:docMkLst>
      <pc:sldChg chg="modSp mod">
        <pc:chgData name="田浦　健次朗" userId="4dc884a8-fd95-403d-a383-b378924a686d" providerId="ADAL" clId="{28391635-83D7-4FFD-AB91-EDB5786DA1D1}" dt="2023-09-13T00:40:20.460" v="27" actId="207"/>
        <pc:sldMkLst>
          <pc:docMk/>
          <pc:sldMk cId="782348043" sldId="1281"/>
        </pc:sldMkLst>
        <pc:spChg chg="mod">
          <ac:chgData name="田浦　健次朗" userId="4dc884a8-fd95-403d-a383-b378924a686d" providerId="ADAL" clId="{28391635-83D7-4FFD-AB91-EDB5786DA1D1}" dt="2023-09-13T00:40:20.460" v="27" actId="207"/>
          <ac:spMkLst>
            <pc:docMk/>
            <pc:sldMk cId="782348043" sldId="1281"/>
            <ac:spMk id="3" creationId="{5FA86047-F155-4E10-9921-4500C3183DCE}"/>
          </ac:spMkLst>
        </pc:spChg>
      </pc:sldChg>
      <pc:sldChg chg="modSp mod">
        <pc:chgData name="田浦　健次朗" userId="4dc884a8-fd95-403d-a383-b378924a686d" providerId="ADAL" clId="{28391635-83D7-4FFD-AB91-EDB5786DA1D1}" dt="2023-09-13T01:09:08.061" v="153" actId="20577"/>
        <pc:sldMkLst>
          <pc:docMk/>
          <pc:sldMk cId="2989109256" sldId="1290"/>
        </pc:sldMkLst>
        <pc:spChg chg="mod">
          <ac:chgData name="田浦　健次朗" userId="4dc884a8-fd95-403d-a383-b378924a686d" providerId="ADAL" clId="{28391635-83D7-4FFD-AB91-EDB5786DA1D1}" dt="2023-09-13T00:47:49.298" v="132" actId="20577"/>
          <ac:spMkLst>
            <pc:docMk/>
            <pc:sldMk cId="2989109256" sldId="1290"/>
            <ac:spMk id="10" creationId="{FE28FBC0-B86D-A556-736A-156B4F36EECC}"/>
          </ac:spMkLst>
        </pc:spChg>
        <pc:spChg chg="mod">
          <ac:chgData name="田浦　健次朗" userId="4dc884a8-fd95-403d-a383-b378924a686d" providerId="ADAL" clId="{28391635-83D7-4FFD-AB91-EDB5786DA1D1}" dt="2023-09-13T01:09:08.061" v="153" actId="20577"/>
          <ac:spMkLst>
            <pc:docMk/>
            <pc:sldMk cId="2989109256" sldId="1290"/>
            <ac:spMk id="11" creationId="{64752D78-5BB7-A93D-33F3-DD87CFC7DC69}"/>
          </ac:spMkLst>
        </pc:spChg>
        <pc:spChg chg="mod">
          <ac:chgData name="田浦　健次朗" userId="4dc884a8-fd95-403d-a383-b378924a686d" providerId="ADAL" clId="{28391635-83D7-4FFD-AB91-EDB5786DA1D1}" dt="2023-09-13T00:48:01.383" v="133" actId="20577"/>
          <ac:spMkLst>
            <pc:docMk/>
            <pc:sldMk cId="2989109256" sldId="1290"/>
            <ac:spMk id="12" creationId="{358F841A-9757-F160-A226-043A550A9465}"/>
          </ac:spMkLst>
        </pc:spChg>
      </pc:sldChg>
      <pc:sldChg chg="modSp mod">
        <pc:chgData name="田浦　健次朗" userId="4dc884a8-fd95-403d-a383-b378924a686d" providerId="ADAL" clId="{28391635-83D7-4FFD-AB91-EDB5786DA1D1}" dt="2023-09-13T00:47:21.243" v="118" actId="20577"/>
        <pc:sldMkLst>
          <pc:docMk/>
          <pc:sldMk cId="3652114238" sldId="1292"/>
        </pc:sldMkLst>
        <pc:spChg chg="mod">
          <ac:chgData name="田浦　健次朗" userId="4dc884a8-fd95-403d-a383-b378924a686d" providerId="ADAL" clId="{28391635-83D7-4FFD-AB91-EDB5786DA1D1}" dt="2023-09-13T00:47:21.243" v="118" actId="20577"/>
          <ac:spMkLst>
            <pc:docMk/>
            <pc:sldMk cId="3652114238" sldId="1292"/>
            <ac:spMk id="3" creationId="{33B9FD86-B0C8-4038-A29E-93B77F2C9E4F}"/>
          </ac:spMkLst>
        </pc:spChg>
      </pc:sldChg>
      <pc:sldChg chg="modSp mod">
        <pc:chgData name="田浦　健次朗" userId="4dc884a8-fd95-403d-a383-b378924a686d" providerId="ADAL" clId="{28391635-83D7-4FFD-AB91-EDB5786DA1D1}" dt="2023-09-13T00:43:39.490" v="78" actId="1076"/>
        <pc:sldMkLst>
          <pc:docMk/>
          <pc:sldMk cId="2763536997" sldId="1300"/>
        </pc:sldMkLst>
        <pc:spChg chg="mod">
          <ac:chgData name="田浦　健次朗" userId="4dc884a8-fd95-403d-a383-b378924a686d" providerId="ADAL" clId="{28391635-83D7-4FFD-AB91-EDB5786DA1D1}" dt="2023-09-13T00:42:49.617" v="76" actId="20577"/>
          <ac:spMkLst>
            <pc:docMk/>
            <pc:sldMk cId="2763536997" sldId="1300"/>
            <ac:spMk id="3" creationId="{88092FA8-1133-AD8E-DE2D-911923D339E1}"/>
          </ac:spMkLst>
        </pc:spChg>
        <pc:spChg chg="mod">
          <ac:chgData name="田浦　健次朗" userId="4dc884a8-fd95-403d-a383-b378924a686d" providerId="ADAL" clId="{28391635-83D7-4FFD-AB91-EDB5786DA1D1}" dt="2023-09-13T00:43:39.490" v="78" actId="1076"/>
          <ac:spMkLst>
            <pc:docMk/>
            <pc:sldMk cId="2763536997" sldId="1300"/>
            <ac:spMk id="8" creationId="{C1256919-5F78-24C7-2088-E2D11D26B013}"/>
          </ac:spMkLst>
        </pc:spChg>
        <pc:grpChg chg="mod">
          <ac:chgData name="田浦　健次朗" userId="4dc884a8-fd95-403d-a383-b378924a686d" providerId="ADAL" clId="{28391635-83D7-4FFD-AB91-EDB5786DA1D1}" dt="2023-09-13T00:42:59.614" v="77" actId="14100"/>
          <ac:grpSpMkLst>
            <pc:docMk/>
            <pc:sldMk cId="2763536997" sldId="1300"/>
            <ac:grpSpMk id="18" creationId="{4CCABF4A-08ED-B01D-01D2-39ECDD5BCA7E}"/>
          </ac:grpSpMkLst>
        </pc:grpChg>
      </pc:sldChg>
      <pc:sldChg chg="modSp mod">
        <pc:chgData name="田浦　健次朗" userId="4dc884a8-fd95-403d-a383-b378924a686d" providerId="ADAL" clId="{28391635-83D7-4FFD-AB91-EDB5786DA1D1}" dt="2023-09-11T16:36:28.364" v="2" actId="14100"/>
        <pc:sldMkLst>
          <pc:docMk/>
          <pc:sldMk cId="4123037882" sldId="1302"/>
        </pc:sldMkLst>
        <pc:spChg chg="mod">
          <ac:chgData name="田浦　健次朗" userId="4dc884a8-fd95-403d-a383-b378924a686d" providerId="ADAL" clId="{28391635-83D7-4FFD-AB91-EDB5786DA1D1}" dt="2023-09-11T16:36:28.364" v="2" actId="14100"/>
          <ac:spMkLst>
            <pc:docMk/>
            <pc:sldMk cId="4123037882" sldId="1302"/>
            <ac:spMk id="3" creationId="{19BF888F-8BCE-271C-3CF6-AC586C05541F}"/>
          </ac:spMkLst>
        </pc:spChg>
        <pc:picChg chg="mod">
          <ac:chgData name="田浦　健次朗" userId="4dc884a8-fd95-403d-a383-b378924a686d" providerId="ADAL" clId="{28391635-83D7-4FFD-AB91-EDB5786DA1D1}" dt="2023-09-11T16:36:21.427" v="0" actId="1076"/>
          <ac:picMkLst>
            <pc:docMk/>
            <pc:sldMk cId="4123037882" sldId="1302"/>
            <ac:picMk id="9" creationId="{73D306DC-C931-A724-BF63-CA8F91003749}"/>
          </ac:picMkLst>
        </pc:picChg>
      </pc:sldChg>
      <pc:sldChg chg="modSp mod">
        <pc:chgData name="田浦　健次朗" userId="4dc884a8-fd95-403d-a383-b378924a686d" providerId="ADAL" clId="{28391635-83D7-4FFD-AB91-EDB5786DA1D1}" dt="2023-09-13T00:47:07.465" v="109" actId="1036"/>
        <pc:sldMkLst>
          <pc:docMk/>
          <pc:sldMk cId="2182907717" sldId="1303"/>
        </pc:sldMkLst>
        <pc:spChg chg="mod">
          <ac:chgData name="田浦　健次朗" userId="4dc884a8-fd95-403d-a383-b378924a686d" providerId="ADAL" clId="{28391635-83D7-4FFD-AB91-EDB5786DA1D1}" dt="2023-09-13T00:47:07.465" v="109" actId="1036"/>
          <ac:spMkLst>
            <pc:docMk/>
            <pc:sldMk cId="2182907717" sldId="1303"/>
            <ac:spMk id="3" creationId="{302B115C-6B8E-BEC1-2FB1-2E6E17131553}"/>
          </ac:spMkLst>
        </pc:spChg>
      </pc:sldChg>
      <pc:sldChg chg="modSp mod">
        <pc:chgData name="田浦　健次朗" userId="4dc884a8-fd95-403d-a383-b378924a686d" providerId="ADAL" clId="{28391635-83D7-4FFD-AB91-EDB5786DA1D1}" dt="2023-09-13T01:11:12.238" v="164" actId="20577"/>
        <pc:sldMkLst>
          <pc:docMk/>
          <pc:sldMk cId="2256685281" sldId="1304"/>
        </pc:sldMkLst>
        <pc:spChg chg="mod">
          <ac:chgData name="田浦　健次朗" userId="4dc884a8-fd95-403d-a383-b378924a686d" providerId="ADAL" clId="{28391635-83D7-4FFD-AB91-EDB5786DA1D1}" dt="2023-09-11T16:37:20.149" v="10" actId="14100"/>
          <ac:spMkLst>
            <pc:docMk/>
            <pc:sldMk cId="2256685281" sldId="1304"/>
            <ac:spMk id="2" creationId="{C0458DC9-86FF-1876-2DA4-F21263F06449}"/>
          </ac:spMkLst>
        </pc:spChg>
        <pc:spChg chg="mod">
          <ac:chgData name="田浦　健次朗" userId="4dc884a8-fd95-403d-a383-b378924a686d" providerId="ADAL" clId="{28391635-83D7-4FFD-AB91-EDB5786DA1D1}" dt="2023-09-13T01:11:12.238" v="164" actId="20577"/>
          <ac:spMkLst>
            <pc:docMk/>
            <pc:sldMk cId="2256685281" sldId="1304"/>
            <ac:spMk id="3" creationId="{93A8A5AF-5EE2-AE75-DE0F-9F733056F522}"/>
          </ac:spMkLst>
        </pc:spChg>
      </pc:sldChg>
      <pc:sldChg chg="modSp mod">
        <pc:chgData name="田浦　健次朗" userId="4dc884a8-fd95-403d-a383-b378924a686d" providerId="ADAL" clId="{28391635-83D7-4FFD-AB91-EDB5786DA1D1}" dt="2023-09-13T00:45:25.628" v="95" actId="1036"/>
        <pc:sldMkLst>
          <pc:docMk/>
          <pc:sldMk cId="1549809361" sldId="1312"/>
        </pc:sldMkLst>
        <pc:spChg chg="mod">
          <ac:chgData name="田浦　健次朗" userId="4dc884a8-fd95-403d-a383-b378924a686d" providerId="ADAL" clId="{28391635-83D7-4FFD-AB91-EDB5786DA1D1}" dt="2023-09-11T16:36:47.994" v="6" actId="14100"/>
          <ac:spMkLst>
            <pc:docMk/>
            <pc:sldMk cId="1549809361" sldId="1312"/>
            <ac:spMk id="2" creationId="{B6A955AF-F3E9-E242-9FE6-81FD6D543FDD}"/>
          </ac:spMkLst>
        </pc:spChg>
        <pc:spChg chg="mod">
          <ac:chgData name="田浦　健次朗" userId="4dc884a8-fd95-403d-a383-b378924a686d" providerId="ADAL" clId="{28391635-83D7-4FFD-AB91-EDB5786DA1D1}" dt="2023-09-13T00:45:25.628" v="95" actId="1036"/>
          <ac:spMkLst>
            <pc:docMk/>
            <pc:sldMk cId="1549809361" sldId="1312"/>
            <ac:spMk id="3" creationId="{CD8D2E1D-867A-B4EC-C4FF-8C4479F7059F}"/>
          </ac:spMkLst>
        </pc:spChg>
      </pc:sldChg>
      <pc:sldChg chg="modSp mod">
        <pc:chgData name="田浦　健次朗" userId="4dc884a8-fd95-403d-a383-b378924a686d" providerId="ADAL" clId="{28391635-83D7-4FFD-AB91-EDB5786DA1D1}" dt="2023-09-13T00:41:54.587" v="33" actId="207"/>
        <pc:sldMkLst>
          <pc:docMk/>
          <pc:sldMk cId="1141395788" sldId="1318"/>
        </pc:sldMkLst>
        <pc:spChg chg="mod">
          <ac:chgData name="田浦　健次朗" userId="4dc884a8-fd95-403d-a383-b378924a686d" providerId="ADAL" clId="{28391635-83D7-4FFD-AB91-EDB5786DA1D1}" dt="2023-09-11T16:38:11.843" v="16" actId="14100"/>
          <ac:spMkLst>
            <pc:docMk/>
            <pc:sldMk cId="1141395788" sldId="1318"/>
            <ac:spMk id="2" creationId="{36828BA9-B724-920D-8BE8-BC2A05E3640E}"/>
          </ac:spMkLst>
        </pc:spChg>
        <pc:spChg chg="mod">
          <ac:chgData name="田浦　健次朗" userId="4dc884a8-fd95-403d-a383-b378924a686d" providerId="ADAL" clId="{28391635-83D7-4FFD-AB91-EDB5786DA1D1}" dt="2023-09-13T00:41:54.587" v="33" actId="207"/>
          <ac:spMkLst>
            <pc:docMk/>
            <pc:sldMk cId="1141395788" sldId="1318"/>
            <ac:spMk id="3" creationId="{0BBA455A-1CA2-28E8-919E-6691FBD3B562}"/>
          </ac:spMkLst>
        </pc:spChg>
      </pc:sldChg>
      <pc:sldChg chg="modSp mod">
        <pc:chgData name="田浦　健次朗" userId="4dc884a8-fd95-403d-a383-b378924a686d" providerId="ADAL" clId="{28391635-83D7-4FFD-AB91-EDB5786DA1D1}" dt="2023-09-13T01:20:37.432" v="267" actId="207"/>
        <pc:sldMkLst>
          <pc:docMk/>
          <pc:sldMk cId="1735719251" sldId="1320"/>
        </pc:sldMkLst>
        <pc:spChg chg="mod">
          <ac:chgData name="田浦　健次朗" userId="4dc884a8-fd95-403d-a383-b378924a686d" providerId="ADAL" clId="{28391635-83D7-4FFD-AB91-EDB5786DA1D1}" dt="2023-09-13T01:11:52.933" v="170" actId="20577"/>
          <ac:spMkLst>
            <pc:docMk/>
            <pc:sldMk cId="1735719251" sldId="1320"/>
            <ac:spMk id="2" creationId="{29048674-1037-ED52-76EE-EC21EA3AEC72}"/>
          </ac:spMkLst>
        </pc:spChg>
        <pc:spChg chg="mod">
          <ac:chgData name="田浦　健次朗" userId="4dc884a8-fd95-403d-a383-b378924a686d" providerId="ADAL" clId="{28391635-83D7-4FFD-AB91-EDB5786DA1D1}" dt="2023-09-13T01:20:37.432" v="267" actId="207"/>
          <ac:spMkLst>
            <pc:docMk/>
            <pc:sldMk cId="1735719251" sldId="1320"/>
            <ac:spMk id="3" creationId="{3F99A6E5-70EF-F89A-353E-24F53E91FF03}"/>
          </ac:spMkLst>
        </pc:spChg>
      </pc:sldChg>
    </pc:docChg>
  </pc:docChgLst>
</pc:chgInfo>
</file>

<file path=ppt/comments/modernComment_528_2E9FC347.xml><?xml version="1.0" encoding="utf-8"?>
<p188:cmLst xmlns:a="http://schemas.openxmlformats.org/drawingml/2006/main" xmlns:r="http://schemas.openxmlformats.org/officeDocument/2006/relationships" xmlns:p188="http://schemas.microsoft.com/office/powerpoint/2018/8/main">
  <p188:cm id="{896E3C83-8697-47AE-8378-FE563013F893}" authorId="{217E6589-4C7B-08BB-D3AC-A49C8D14613E}" created="2024-03-05T15:29:43.135">
    <ac:txMkLst xmlns:ac="http://schemas.microsoft.com/office/drawing/2013/main/command">
      <pc:docMk xmlns:pc="http://schemas.microsoft.com/office/powerpoint/2013/main/command"/>
      <pc:sldMk xmlns:pc="http://schemas.microsoft.com/office/powerpoint/2013/main/command" cId="782222151" sldId="1320"/>
      <ac:spMk id="3" creationId="{3F99A6E5-70EF-F89A-353E-24F53E91FF03}"/>
      <ac:txMk cp="40" len="2">
        <ac:context len="138" hash="3453388415"/>
      </ac:txMk>
    </ac:txMkLst>
    <p188:pos x="5838826" y="765175"/>
    <p188:txBody>
      <a:bodyPr/>
      <a:lstStyle/>
      <a:p>
        <a:r>
          <a:rPr lang="ja-JP" altLang="en-US"/>
          <a:t>本当?</a:t>
        </a:r>
      </a:p>
    </p188:txBody>
  </p188:cm>
</p188:cmLst>
</file>

<file path=ppt/comments/modernComment_533_4EBF6A02.xml><?xml version="1.0" encoding="utf-8"?>
<p188:cmLst xmlns:a="http://schemas.openxmlformats.org/drawingml/2006/main" xmlns:r="http://schemas.openxmlformats.org/officeDocument/2006/relationships" xmlns:p188="http://schemas.microsoft.com/office/powerpoint/2018/8/main">
  <p188:cm id="{DD559014-A5DB-4363-9B5C-B69B15093D0A}" authorId="{217E6589-4C7B-08BB-D3AC-A49C8D14613E}" created="2024-03-05T01:55:00.695">
    <ac:txMkLst xmlns:ac="http://schemas.microsoft.com/office/drawing/2013/main/command">
      <pc:docMk xmlns:pc="http://schemas.microsoft.com/office/powerpoint/2013/main/command"/>
      <pc:sldMk xmlns:pc="http://schemas.microsoft.com/office/powerpoint/2013/main/command" cId="1321167362" sldId="1331"/>
      <ac:spMk id="3" creationId="{53A2C7AD-CE5B-7EA2-1302-038F05677F33}"/>
      <ac:txMk cp="116" len="4">
        <ac:context len="121" hash="2341935589"/>
      </ac:txMk>
    </ac:txMkLst>
    <p188:pos x="5407617" y="3133833"/>
    <p188:txBody>
      <a:bodyPr/>
      <a:lstStyle/>
      <a:p>
        <a:r>
          <a:rPr lang="ja-JP" altLang="en-US"/>
          <a:t>守秘義務などについて言及したい</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2.png>
</file>

<file path=ppt/media/image3.png>
</file>

<file path=ppt/media/image4.png>
</file>

<file path=ppt/media/image5.png>
</file>

<file path=ppt/media/image6.jp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2A0333-042B-6B44-A752-FAF2BCB7C72B}" type="datetimeFigureOut">
              <a:rPr kumimoji="1" lang="ja-JP" altLang="en-US" smtClean="0"/>
              <a:t>2024/3/6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4CAE6A-FC13-F942-995F-29564289C25B}" type="slidenum">
              <a:rPr kumimoji="1" lang="ja-JP" altLang="en-US" smtClean="0"/>
              <a:t>‹#›</a:t>
            </a:fld>
            <a:endParaRPr kumimoji="1" lang="ja-JP" altLang="en-US"/>
          </a:p>
        </p:txBody>
      </p:sp>
    </p:spTree>
    <p:extLst>
      <p:ext uri="{BB962C8B-B14F-4D97-AF65-F5344CB8AC3E}">
        <p14:creationId xmlns:p14="http://schemas.microsoft.com/office/powerpoint/2010/main" val="368257239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FD842DED-4B9B-4568-AC85-B50FA0785511}" type="slidenum">
              <a:rPr kumimoji="1" lang="ja-JP" altLang="en-US" smtClean="0"/>
              <a:pPr/>
              <a:t>19</a:t>
            </a:fld>
            <a:endParaRPr kumimoji="1" lang="ja-JP" altLang="en-US"/>
          </a:p>
        </p:txBody>
      </p:sp>
    </p:spTree>
    <p:extLst>
      <p:ext uri="{BB962C8B-B14F-4D97-AF65-F5344CB8AC3E}">
        <p14:creationId xmlns:p14="http://schemas.microsoft.com/office/powerpoint/2010/main" val="3427348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FD842DED-4B9B-4568-AC85-B50FA0785511}" type="slidenum">
              <a:rPr kumimoji="1" lang="ja-JP" altLang="en-US" smtClean="0"/>
              <a:pPr/>
              <a:t>37</a:t>
            </a:fld>
            <a:endParaRPr kumimoji="1" lang="ja-JP" altLang="en-US"/>
          </a:p>
        </p:txBody>
      </p:sp>
    </p:spTree>
    <p:extLst>
      <p:ext uri="{BB962C8B-B14F-4D97-AF65-F5344CB8AC3E}">
        <p14:creationId xmlns:p14="http://schemas.microsoft.com/office/powerpoint/2010/main" val="1040781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77913C63-332A-DB18-14A2-41E9D09D3805}"/>
              </a:ext>
            </a:extLst>
          </p:cNvPr>
          <p:cNvSpPr/>
          <p:nvPr userDrawn="1"/>
        </p:nvSpPr>
        <p:spPr>
          <a:xfrm>
            <a:off x="0" y="5167312"/>
            <a:ext cx="12192000" cy="1690688"/>
          </a:xfrm>
          <a:prstGeom prst="rect">
            <a:avLst/>
          </a:prstGeom>
          <a:gradFill flip="none" rotWithShape="1">
            <a:gsLst>
              <a:gs pos="0">
                <a:schemeClr val="accent6"/>
              </a:gs>
              <a:gs pos="100000">
                <a:srgbClr val="00B050"/>
              </a:gs>
              <a:gs pos="89000">
                <a:srgbClr val="00B050"/>
              </a:gs>
              <a:gs pos="54000">
                <a:srgbClr val="57B0A8"/>
              </a:gs>
              <a:gs pos="74000">
                <a:srgbClr val="00B050"/>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522F78C5-F9DB-03AD-E778-FAA66C980B4C}"/>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E2F7DFD6-D2CA-5B05-F474-DF3EA8E1B7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55A2498E-9FD0-2356-C909-38B570CB64A7}"/>
              </a:ext>
            </a:extLst>
          </p:cNvPr>
          <p:cNvSpPr>
            <a:spLocks noGrp="1"/>
          </p:cNvSpPr>
          <p:nvPr>
            <p:ph type="dt" sz="half" idx="10"/>
          </p:nvPr>
        </p:nvSpPr>
        <p:spPr/>
        <p:txBody>
          <a:bodyPr/>
          <a:lstStyle>
            <a:lvl1pPr>
              <a:defRPr>
                <a:solidFill>
                  <a:schemeClr val="bg1"/>
                </a:solidFill>
              </a:defRPr>
            </a:lvl1pPr>
          </a:lstStyle>
          <a:p>
            <a:r>
              <a:rPr lang="en-US" altLang="ja-JP"/>
              <a:t>2024/3/11</a:t>
            </a:r>
            <a:endParaRPr lang="ja-JP" altLang="en-US"/>
          </a:p>
        </p:txBody>
      </p:sp>
      <p:sp>
        <p:nvSpPr>
          <p:cNvPr id="5" name="フッター プレースホルダー 4">
            <a:extLst>
              <a:ext uri="{FF2B5EF4-FFF2-40B4-BE49-F238E27FC236}">
                <a16:creationId xmlns:a16="http://schemas.microsoft.com/office/drawing/2014/main" id="{0E7A2B9D-1CB9-3C67-FAAA-4002532E45A0}"/>
              </a:ext>
            </a:extLst>
          </p:cNvPr>
          <p:cNvSpPr>
            <a:spLocks noGrp="1"/>
          </p:cNvSpPr>
          <p:nvPr>
            <p:ph type="ftr" sz="quarter" idx="11"/>
          </p:nvPr>
        </p:nvSpPr>
        <p:spPr/>
        <p:txBody>
          <a:bodyPr/>
          <a:lstStyle>
            <a:lvl1pPr>
              <a:defRPr>
                <a:solidFill>
                  <a:schemeClr val="bg1"/>
                </a:solidFill>
              </a:defRPr>
            </a:lvl1pPr>
          </a:lstStyle>
          <a:p>
            <a:r>
              <a:rPr lang="en-US" altLang="ja-JP" dirty="0"/>
              <a:t>2024</a:t>
            </a:r>
            <a:r>
              <a:rPr lang="ja-JP" altLang="en-US" dirty="0"/>
              <a:t>年</a:t>
            </a:r>
            <a:r>
              <a:rPr lang="en-US" altLang="ja-JP" dirty="0"/>
              <a:t>S</a:t>
            </a:r>
            <a:r>
              <a:rPr lang="ja-JP" altLang="en-US" dirty="0"/>
              <a:t>セメスター </a:t>
            </a:r>
            <a:r>
              <a:rPr lang="en-US" altLang="ja-JP" dirty="0"/>
              <a:t>utelecon</a:t>
            </a:r>
            <a:r>
              <a:rPr lang="ja-JP" altLang="en-US" dirty="0"/>
              <a:t>説明会</a:t>
            </a:r>
          </a:p>
        </p:txBody>
      </p:sp>
      <p:sp>
        <p:nvSpPr>
          <p:cNvPr id="6" name="スライド番号プレースホルダー 5">
            <a:extLst>
              <a:ext uri="{FF2B5EF4-FFF2-40B4-BE49-F238E27FC236}">
                <a16:creationId xmlns:a16="http://schemas.microsoft.com/office/drawing/2014/main" id="{0C72604F-D0E0-7D62-C162-7DF609FE7D36}"/>
              </a:ext>
            </a:extLst>
          </p:cNvPr>
          <p:cNvSpPr>
            <a:spLocks noGrp="1"/>
          </p:cNvSpPr>
          <p:nvPr>
            <p:ph type="sldNum" sz="quarter" idx="12"/>
          </p:nvPr>
        </p:nvSpPr>
        <p:spPr/>
        <p:txBody>
          <a:bodyPr/>
          <a:lstStyle>
            <a:lvl1pPr>
              <a:defRPr>
                <a:solidFill>
                  <a:schemeClr val="bg1"/>
                </a:solidFill>
              </a:defRPr>
            </a:lvl1pPr>
          </a:lstStyle>
          <a:p>
            <a:fld id="{55E32C41-2E12-F042-B05A-CBC2BA75F68F}" type="slidenum">
              <a:rPr lang="ja-JP" altLang="en-US" smtClean="0"/>
              <a:pPr/>
              <a:t>‹#›</a:t>
            </a:fld>
            <a:endParaRPr lang="ja-JP" altLang="en-US"/>
          </a:p>
        </p:txBody>
      </p:sp>
    </p:spTree>
    <p:extLst>
      <p:ext uri="{BB962C8B-B14F-4D97-AF65-F5344CB8AC3E}">
        <p14:creationId xmlns:p14="http://schemas.microsoft.com/office/powerpoint/2010/main" val="2484317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F4AB70-93EE-24CA-6AD5-389B59693878}"/>
              </a:ext>
            </a:extLst>
          </p:cNvPr>
          <p:cNvSpPr>
            <a:spLocks noGrp="1"/>
          </p:cNvSpPr>
          <p:nvPr>
            <p:ph type="title"/>
          </p:nvPr>
        </p:nvSpPr>
        <p:spPr>
          <a:xfrm>
            <a:off x="838200" y="365125"/>
            <a:ext cx="10515600" cy="1325563"/>
          </a:xfrm>
          <a:prstGeom prst="rect">
            <a:avLst/>
          </a:prstGeom>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EB0745B-249D-A133-FE63-96D856204DBB}"/>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869C767-CD07-42B7-5D7A-A154F34F0EC6}"/>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BCB70B62-A8DB-91B1-8A8B-2030E2B604D2}"/>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F8F9846E-53A0-B0B4-49BF-8B3BD64889B5}"/>
              </a:ext>
            </a:extLst>
          </p:cNvPr>
          <p:cNvSpPr>
            <a:spLocks noGrp="1"/>
          </p:cNvSpPr>
          <p:nvPr>
            <p:ph type="sldNum" sz="quarter" idx="12"/>
          </p:nvPr>
        </p:nvSpPr>
        <p:spPr/>
        <p:txBody>
          <a:bodyPr/>
          <a:lstStyle/>
          <a:p>
            <a:fld id="{55E32C41-2E12-F042-B05A-CBC2BA75F68F}" type="slidenum">
              <a:rPr kumimoji="1" lang="ja-JP" altLang="en-US" smtClean="0"/>
              <a:t>‹#›</a:t>
            </a:fld>
            <a:endParaRPr kumimoji="1" lang="ja-JP" altLang="en-US"/>
          </a:p>
        </p:txBody>
      </p:sp>
    </p:spTree>
    <p:extLst>
      <p:ext uri="{BB962C8B-B14F-4D97-AF65-F5344CB8AC3E}">
        <p14:creationId xmlns:p14="http://schemas.microsoft.com/office/powerpoint/2010/main" val="27729888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8E35F0C6-4704-9AD0-DD51-6357F7CCCBF0}"/>
              </a:ext>
            </a:extLst>
          </p:cNvPr>
          <p:cNvSpPr>
            <a:spLocks noGrp="1"/>
          </p:cNvSpPr>
          <p:nvPr>
            <p:ph type="title" orient="vert"/>
          </p:nvPr>
        </p:nvSpPr>
        <p:spPr>
          <a:xfrm>
            <a:off x="8724900" y="365125"/>
            <a:ext cx="2628900" cy="5811838"/>
          </a:xfrm>
          <a:prstGeom prst="rect">
            <a:avLst/>
          </a:prstGeo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B963574-0322-F356-B6EB-187E0907F9F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617C109-D55B-4533-4B51-E328B878EB2D}"/>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3FBD8D4B-DD9B-38B4-68DE-087293D205A9}"/>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8F07EA90-2477-265A-2F10-6F0F45F75CBA}"/>
              </a:ext>
            </a:extLst>
          </p:cNvPr>
          <p:cNvSpPr>
            <a:spLocks noGrp="1"/>
          </p:cNvSpPr>
          <p:nvPr>
            <p:ph type="sldNum" sz="quarter" idx="12"/>
          </p:nvPr>
        </p:nvSpPr>
        <p:spPr/>
        <p:txBody>
          <a:bodyPr/>
          <a:lstStyle/>
          <a:p>
            <a:fld id="{55E32C41-2E12-F042-B05A-CBC2BA75F68F}" type="slidenum">
              <a:rPr kumimoji="1" lang="ja-JP" altLang="en-US" smtClean="0"/>
              <a:t>‹#›</a:t>
            </a:fld>
            <a:endParaRPr kumimoji="1" lang="ja-JP" altLang="en-US"/>
          </a:p>
        </p:txBody>
      </p:sp>
    </p:spTree>
    <p:extLst>
      <p:ext uri="{BB962C8B-B14F-4D97-AF65-F5344CB8AC3E}">
        <p14:creationId xmlns:p14="http://schemas.microsoft.com/office/powerpoint/2010/main" val="3593819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95F23C61-48C7-CB75-DDCD-70C1087F145F}"/>
              </a:ext>
            </a:extLst>
          </p:cNvPr>
          <p:cNvSpPr/>
          <p:nvPr userDrawn="1"/>
        </p:nvSpPr>
        <p:spPr>
          <a:xfrm>
            <a:off x="0" y="0"/>
            <a:ext cx="12192000" cy="1690688"/>
          </a:xfrm>
          <a:prstGeom prst="rect">
            <a:avLst/>
          </a:prstGeom>
          <a:gradFill flip="none" rotWithShape="1">
            <a:gsLst>
              <a:gs pos="0">
                <a:schemeClr val="accent6"/>
              </a:gs>
              <a:gs pos="100000">
                <a:srgbClr val="00B050"/>
              </a:gs>
              <a:gs pos="89000">
                <a:srgbClr val="00B050"/>
              </a:gs>
              <a:gs pos="54000">
                <a:srgbClr val="57B0A8"/>
              </a:gs>
              <a:gs pos="74000">
                <a:srgbClr val="00B050"/>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F07AEFD8-689F-F68B-0B49-7000D27C722B}"/>
              </a:ext>
            </a:extLst>
          </p:cNvPr>
          <p:cNvSpPr>
            <a:spLocks noGrp="1"/>
          </p:cNvSpPr>
          <p:nvPr>
            <p:ph type="title"/>
          </p:nvPr>
        </p:nvSpPr>
        <p:spPr>
          <a:xfrm>
            <a:off x="838200" y="365125"/>
            <a:ext cx="10515600" cy="1325563"/>
          </a:xfrm>
          <a:prstGeom prst="rect">
            <a:avLst/>
          </a:prstGeom>
        </p:spPr>
        <p:txBody>
          <a:bodyPr/>
          <a:lstStyle>
            <a:lvl1pPr>
              <a:defRPr>
                <a:solidFill>
                  <a:schemeClr val="bg1"/>
                </a:solidFill>
              </a:defRPr>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89C1220-B733-3C5F-76A4-6786BDB85261}"/>
              </a:ext>
            </a:extLst>
          </p:cNvPr>
          <p:cNvSpPr>
            <a:spLocks noGrp="1"/>
          </p:cNvSpPr>
          <p:nvPr>
            <p:ph idx="1"/>
          </p:nvPr>
        </p:nvSpPr>
        <p:spPr/>
        <p:txBody>
          <a:bodyPr/>
          <a:lstStyle>
            <a:lvl1pPr>
              <a:defRPr sz="3600"/>
            </a:lvl1pPr>
            <a:lvl2pPr>
              <a:defRPr sz="3200">
                <a:solidFill>
                  <a:schemeClr val="tx2"/>
                </a:solidFill>
              </a:defRPr>
            </a:lvl2pPr>
            <a:lvl3pPr>
              <a:defRPr sz="2800">
                <a:solidFill>
                  <a:schemeClr val="accent1"/>
                </a:solidFill>
              </a:defRPr>
            </a:lvl3pPr>
            <a:lvl4pPr>
              <a:defRPr sz="2400">
                <a:solidFill>
                  <a:schemeClr val="accent2"/>
                </a:solidFill>
              </a:defRPr>
            </a:lvl4pPr>
            <a:lvl5pPr>
              <a:defRPr sz="2400">
                <a:solidFill>
                  <a:schemeClr val="accent3"/>
                </a:solidFill>
              </a:defRPr>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7D5AC22-BA16-38E5-464D-6A22ADF87309}"/>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3BE7FCE5-5557-1383-8109-B96AFBA1DE8B}"/>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23784D17-EE58-CEBD-3A8C-0714CDEA84A3}"/>
              </a:ext>
            </a:extLst>
          </p:cNvPr>
          <p:cNvSpPr>
            <a:spLocks noGrp="1"/>
          </p:cNvSpPr>
          <p:nvPr>
            <p:ph type="sldNum" sz="quarter" idx="12"/>
          </p:nvPr>
        </p:nvSpPr>
        <p:spPr/>
        <p:txBody>
          <a:bodyPr/>
          <a:lstStyle/>
          <a:p>
            <a:fld id="{55E32C41-2E12-F042-B05A-CBC2BA75F68F}" type="slidenum">
              <a:rPr kumimoji="1" lang="ja-JP" altLang="en-US" smtClean="0"/>
              <a:t>‹#›</a:t>
            </a:fld>
            <a:endParaRPr kumimoji="1" lang="ja-JP" altLang="en-US"/>
          </a:p>
        </p:txBody>
      </p:sp>
      <p:pic>
        <p:nvPicPr>
          <p:cNvPr id="8" name="図 7" descr="ロゴ&#10;&#10;自動的に生成された説明">
            <a:extLst>
              <a:ext uri="{FF2B5EF4-FFF2-40B4-BE49-F238E27FC236}">
                <a16:creationId xmlns:a16="http://schemas.microsoft.com/office/drawing/2014/main" id="{086B83E6-7C1F-8ECA-534B-24CB868E1525}"/>
              </a:ext>
            </a:extLst>
          </p:cNvPr>
          <p:cNvPicPr>
            <a:picLocks noChangeAspect="1"/>
          </p:cNvPicPr>
          <p:nvPr userDrawn="1"/>
        </p:nvPicPr>
        <p:blipFill>
          <a:blip r:embed="rId2"/>
          <a:stretch>
            <a:fillRect/>
          </a:stretch>
        </p:blipFill>
        <p:spPr>
          <a:xfrm>
            <a:off x="0" y="0"/>
            <a:ext cx="743211" cy="743211"/>
          </a:xfrm>
          <a:prstGeom prst="rect">
            <a:avLst/>
          </a:prstGeom>
        </p:spPr>
      </p:pic>
    </p:spTree>
    <p:extLst>
      <p:ext uri="{BB962C8B-B14F-4D97-AF65-F5344CB8AC3E}">
        <p14:creationId xmlns:p14="http://schemas.microsoft.com/office/powerpoint/2010/main" val="269570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E5A0603A-ED4F-B37B-974E-D0047297F6EC}"/>
              </a:ext>
            </a:extLst>
          </p:cNvPr>
          <p:cNvSpPr/>
          <p:nvPr userDrawn="1"/>
        </p:nvSpPr>
        <p:spPr>
          <a:xfrm>
            <a:off x="0" y="5178058"/>
            <a:ext cx="12192000" cy="1690688"/>
          </a:xfrm>
          <a:prstGeom prst="rect">
            <a:avLst/>
          </a:prstGeom>
          <a:gradFill flip="none" rotWithShape="1">
            <a:gsLst>
              <a:gs pos="0">
                <a:schemeClr val="accent6"/>
              </a:gs>
              <a:gs pos="100000">
                <a:srgbClr val="00B050"/>
              </a:gs>
              <a:gs pos="89000">
                <a:srgbClr val="00B050"/>
              </a:gs>
              <a:gs pos="54000">
                <a:srgbClr val="57B0A8"/>
              </a:gs>
              <a:gs pos="74000">
                <a:srgbClr val="00B050"/>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9831F467-96A2-41ED-4D5A-F055383A662E}"/>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1AD10ED-E7C7-8F9F-F636-B8A3D8CC8C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F3408E6B-3A64-D693-4ECE-4521CDD692DA}"/>
              </a:ext>
            </a:extLst>
          </p:cNvPr>
          <p:cNvSpPr>
            <a:spLocks noGrp="1"/>
          </p:cNvSpPr>
          <p:nvPr>
            <p:ph type="dt" sz="half" idx="10"/>
          </p:nvPr>
        </p:nvSpPr>
        <p:spPr/>
        <p:txBody>
          <a:bodyPr/>
          <a:lstStyle>
            <a:lvl1pPr>
              <a:defRPr>
                <a:solidFill>
                  <a:schemeClr val="bg1"/>
                </a:solidFill>
              </a:defRPr>
            </a:lvl1pPr>
          </a:lstStyle>
          <a:p>
            <a:r>
              <a:rPr lang="en-US" altLang="ja-JP"/>
              <a:t>2024/3/11</a:t>
            </a:r>
            <a:endParaRPr lang="ja-JP" altLang="en-US"/>
          </a:p>
        </p:txBody>
      </p:sp>
      <p:sp>
        <p:nvSpPr>
          <p:cNvPr id="5" name="フッター プレースホルダー 4">
            <a:extLst>
              <a:ext uri="{FF2B5EF4-FFF2-40B4-BE49-F238E27FC236}">
                <a16:creationId xmlns:a16="http://schemas.microsoft.com/office/drawing/2014/main" id="{47ADCFDB-48C7-765F-C3A6-9CB22EA30919}"/>
              </a:ext>
            </a:extLst>
          </p:cNvPr>
          <p:cNvSpPr>
            <a:spLocks noGrp="1"/>
          </p:cNvSpPr>
          <p:nvPr>
            <p:ph type="ftr" sz="quarter" idx="11"/>
          </p:nvPr>
        </p:nvSpPr>
        <p:spPr/>
        <p:txBody>
          <a:bodyPr/>
          <a:lstStyle>
            <a:lvl1pPr>
              <a:defRPr>
                <a:solidFill>
                  <a:schemeClr val="bg1"/>
                </a:solidFill>
              </a:defRPr>
            </a:lvl1pPr>
          </a:lstStyle>
          <a:p>
            <a:r>
              <a:rPr lang="en-US" altLang="ja-JP" dirty="0"/>
              <a:t>2024</a:t>
            </a:r>
            <a:r>
              <a:rPr lang="ja-JP" altLang="en-US" dirty="0"/>
              <a:t>年</a:t>
            </a:r>
            <a:r>
              <a:rPr lang="en-US" altLang="ja-JP" dirty="0"/>
              <a:t>S</a:t>
            </a:r>
            <a:r>
              <a:rPr lang="ja-JP" altLang="en-US" dirty="0"/>
              <a:t>セメスター </a:t>
            </a:r>
            <a:r>
              <a:rPr lang="en-US" altLang="ja-JP" dirty="0"/>
              <a:t>utelecon</a:t>
            </a:r>
            <a:r>
              <a:rPr lang="ja-JP" altLang="en-US" dirty="0"/>
              <a:t>説明会</a:t>
            </a:r>
          </a:p>
        </p:txBody>
      </p:sp>
      <p:sp>
        <p:nvSpPr>
          <p:cNvPr id="6" name="スライド番号プレースホルダー 5">
            <a:extLst>
              <a:ext uri="{FF2B5EF4-FFF2-40B4-BE49-F238E27FC236}">
                <a16:creationId xmlns:a16="http://schemas.microsoft.com/office/drawing/2014/main" id="{063D95DE-BD1E-BFB7-8396-59C0BFE6E578}"/>
              </a:ext>
            </a:extLst>
          </p:cNvPr>
          <p:cNvSpPr>
            <a:spLocks noGrp="1"/>
          </p:cNvSpPr>
          <p:nvPr>
            <p:ph type="sldNum" sz="quarter" idx="12"/>
          </p:nvPr>
        </p:nvSpPr>
        <p:spPr/>
        <p:txBody>
          <a:bodyPr/>
          <a:lstStyle>
            <a:lvl1pPr>
              <a:defRPr>
                <a:solidFill>
                  <a:schemeClr val="bg1"/>
                </a:solidFill>
              </a:defRPr>
            </a:lvl1pPr>
          </a:lstStyle>
          <a:p>
            <a:fld id="{55E32C41-2E12-F042-B05A-CBC2BA75F68F}" type="slidenum">
              <a:rPr lang="ja-JP" altLang="en-US" smtClean="0"/>
              <a:pPr/>
              <a:t>‹#›</a:t>
            </a:fld>
            <a:endParaRPr lang="ja-JP" altLang="en-US"/>
          </a:p>
        </p:txBody>
      </p:sp>
    </p:spTree>
    <p:extLst>
      <p:ext uri="{BB962C8B-B14F-4D97-AF65-F5344CB8AC3E}">
        <p14:creationId xmlns:p14="http://schemas.microsoft.com/office/powerpoint/2010/main" val="40846548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DCFC80-788F-B540-1AC6-D5E0225FFD39}"/>
              </a:ext>
            </a:extLst>
          </p:cNvPr>
          <p:cNvSpPr>
            <a:spLocks noGrp="1"/>
          </p:cNvSpPr>
          <p:nvPr>
            <p:ph type="title"/>
          </p:nvPr>
        </p:nvSpPr>
        <p:spPr>
          <a:xfrm>
            <a:off x="838200" y="365125"/>
            <a:ext cx="10515600" cy="1325563"/>
          </a:xfrm>
          <a:prstGeom prst="rect">
            <a:avLst/>
          </a:prstGeom>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F36DD8D-BE52-6605-DABD-AE823EC3ACB2}"/>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6D8AD30-A472-03E3-B756-5B55C4AD9182}"/>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31D66F6-4F7A-79F8-500B-068CF7668D43}"/>
              </a:ext>
            </a:extLst>
          </p:cNvPr>
          <p:cNvSpPr>
            <a:spLocks noGrp="1"/>
          </p:cNvSpPr>
          <p:nvPr>
            <p:ph type="dt" sz="half" idx="10"/>
          </p:nvPr>
        </p:nvSpPr>
        <p:spPr/>
        <p:txBody>
          <a:bodyPr/>
          <a:lstStyle/>
          <a:p>
            <a:r>
              <a:rPr kumimoji="1" lang="en-US" altLang="ja-JP"/>
              <a:t>2024/3/11</a:t>
            </a:r>
            <a:endParaRPr kumimoji="1" lang="ja-JP" altLang="en-US"/>
          </a:p>
        </p:txBody>
      </p:sp>
      <p:sp>
        <p:nvSpPr>
          <p:cNvPr id="6" name="フッター プレースホルダー 5">
            <a:extLst>
              <a:ext uri="{FF2B5EF4-FFF2-40B4-BE49-F238E27FC236}">
                <a16:creationId xmlns:a16="http://schemas.microsoft.com/office/drawing/2014/main" id="{886CF87F-1A4D-ED2E-3337-0F7CE380777B}"/>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7" name="スライド番号プレースホルダー 6">
            <a:extLst>
              <a:ext uri="{FF2B5EF4-FFF2-40B4-BE49-F238E27FC236}">
                <a16:creationId xmlns:a16="http://schemas.microsoft.com/office/drawing/2014/main" id="{5BFB553E-6802-29B3-2C1A-697EBC83AE2B}"/>
              </a:ext>
            </a:extLst>
          </p:cNvPr>
          <p:cNvSpPr>
            <a:spLocks noGrp="1"/>
          </p:cNvSpPr>
          <p:nvPr>
            <p:ph type="sldNum" sz="quarter" idx="12"/>
          </p:nvPr>
        </p:nvSpPr>
        <p:spPr/>
        <p:txBody>
          <a:bodyPr/>
          <a:lstStyle/>
          <a:p>
            <a:fld id="{55E32C41-2E12-F042-B05A-CBC2BA75F68F}" type="slidenum">
              <a:rPr kumimoji="1" lang="ja-JP" altLang="en-US" smtClean="0"/>
              <a:t>‹#›</a:t>
            </a:fld>
            <a:endParaRPr kumimoji="1" lang="ja-JP" altLang="en-US"/>
          </a:p>
        </p:txBody>
      </p:sp>
    </p:spTree>
    <p:extLst>
      <p:ext uri="{BB962C8B-B14F-4D97-AF65-F5344CB8AC3E}">
        <p14:creationId xmlns:p14="http://schemas.microsoft.com/office/powerpoint/2010/main" val="3887513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458202-202A-0DFA-E900-97A1D5A3CB94}"/>
              </a:ext>
            </a:extLst>
          </p:cNvPr>
          <p:cNvSpPr>
            <a:spLocks noGrp="1"/>
          </p:cNvSpPr>
          <p:nvPr>
            <p:ph type="title"/>
          </p:nvPr>
        </p:nvSpPr>
        <p:spPr>
          <a:xfrm>
            <a:off x="839788" y="365125"/>
            <a:ext cx="10515600" cy="1325563"/>
          </a:xfrm>
          <a:prstGeom prst="rect">
            <a:avLst/>
          </a:prstGeo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241EB3D-0CA8-D00C-C326-E030BFEF6B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5754EE2-B48E-5212-37A4-1182A531628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CBCB7642-5AF9-E1B9-EB73-2D1CBDE9EF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A6FEB966-434D-69B1-7587-21DFF1A7A425}"/>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56742C65-2E0D-6387-C6D9-63C3A7B79A1A}"/>
              </a:ext>
            </a:extLst>
          </p:cNvPr>
          <p:cNvSpPr>
            <a:spLocks noGrp="1"/>
          </p:cNvSpPr>
          <p:nvPr>
            <p:ph type="dt" sz="half" idx="10"/>
          </p:nvPr>
        </p:nvSpPr>
        <p:spPr/>
        <p:txBody>
          <a:bodyPr/>
          <a:lstStyle/>
          <a:p>
            <a:r>
              <a:rPr kumimoji="1" lang="en-US" altLang="ja-JP"/>
              <a:t>2024/3/11</a:t>
            </a:r>
            <a:endParaRPr kumimoji="1" lang="ja-JP" altLang="en-US"/>
          </a:p>
        </p:txBody>
      </p:sp>
      <p:sp>
        <p:nvSpPr>
          <p:cNvPr id="8" name="フッター プレースホルダー 7">
            <a:extLst>
              <a:ext uri="{FF2B5EF4-FFF2-40B4-BE49-F238E27FC236}">
                <a16:creationId xmlns:a16="http://schemas.microsoft.com/office/drawing/2014/main" id="{3AB3E9FC-0EC7-BB93-18FA-2F4DD20630D3}"/>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9" name="スライド番号プレースホルダー 8">
            <a:extLst>
              <a:ext uri="{FF2B5EF4-FFF2-40B4-BE49-F238E27FC236}">
                <a16:creationId xmlns:a16="http://schemas.microsoft.com/office/drawing/2014/main" id="{A0BE44DE-2F4D-46E7-8C6F-B87F0900CDE2}"/>
              </a:ext>
            </a:extLst>
          </p:cNvPr>
          <p:cNvSpPr>
            <a:spLocks noGrp="1"/>
          </p:cNvSpPr>
          <p:nvPr>
            <p:ph type="sldNum" sz="quarter" idx="12"/>
          </p:nvPr>
        </p:nvSpPr>
        <p:spPr/>
        <p:txBody>
          <a:bodyPr/>
          <a:lstStyle/>
          <a:p>
            <a:fld id="{55E32C41-2E12-F042-B05A-CBC2BA75F68F}" type="slidenum">
              <a:rPr kumimoji="1" lang="ja-JP" altLang="en-US" smtClean="0"/>
              <a:t>‹#›</a:t>
            </a:fld>
            <a:endParaRPr kumimoji="1" lang="ja-JP" altLang="en-US"/>
          </a:p>
        </p:txBody>
      </p:sp>
    </p:spTree>
    <p:extLst>
      <p:ext uri="{BB962C8B-B14F-4D97-AF65-F5344CB8AC3E}">
        <p14:creationId xmlns:p14="http://schemas.microsoft.com/office/powerpoint/2010/main" val="130049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32CB35-5E2C-DB98-EFCA-27AFF977959E}"/>
              </a:ext>
            </a:extLst>
          </p:cNvPr>
          <p:cNvSpPr>
            <a:spLocks noGrp="1"/>
          </p:cNvSpPr>
          <p:nvPr>
            <p:ph type="title"/>
          </p:nvPr>
        </p:nvSpPr>
        <p:spPr>
          <a:xfrm>
            <a:off x="838200" y="365125"/>
            <a:ext cx="10515600" cy="1325563"/>
          </a:xfrm>
          <a:prstGeom prst="rect">
            <a:avLst/>
          </a:prstGeom>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8032BE73-1EB7-B7E4-70E7-664A0E218487}"/>
              </a:ext>
            </a:extLst>
          </p:cNvPr>
          <p:cNvSpPr>
            <a:spLocks noGrp="1"/>
          </p:cNvSpPr>
          <p:nvPr>
            <p:ph type="dt" sz="half" idx="10"/>
          </p:nvPr>
        </p:nvSpPr>
        <p:spPr/>
        <p:txBody>
          <a:bodyPr/>
          <a:lstStyle/>
          <a:p>
            <a:r>
              <a:rPr kumimoji="1" lang="en-US" altLang="ja-JP"/>
              <a:t>2024/3/11</a:t>
            </a:r>
            <a:endParaRPr kumimoji="1" lang="ja-JP" altLang="en-US"/>
          </a:p>
        </p:txBody>
      </p:sp>
      <p:sp>
        <p:nvSpPr>
          <p:cNvPr id="4" name="フッター プレースホルダー 3">
            <a:extLst>
              <a:ext uri="{FF2B5EF4-FFF2-40B4-BE49-F238E27FC236}">
                <a16:creationId xmlns:a16="http://schemas.microsoft.com/office/drawing/2014/main" id="{8596F660-799B-C6C8-48AE-3578B706A000}"/>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5" name="スライド番号プレースホルダー 4">
            <a:extLst>
              <a:ext uri="{FF2B5EF4-FFF2-40B4-BE49-F238E27FC236}">
                <a16:creationId xmlns:a16="http://schemas.microsoft.com/office/drawing/2014/main" id="{BACCDD3F-39CD-0813-8772-5888E6D74E8B}"/>
              </a:ext>
            </a:extLst>
          </p:cNvPr>
          <p:cNvSpPr>
            <a:spLocks noGrp="1"/>
          </p:cNvSpPr>
          <p:nvPr>
            <p:ph type="sldNum" sz="quarter" idx="12"/>
          </p:nvPr>
        </p:nvSpPr>
        <p:spPr/>
        <p:txBody>
          <a:bodyPr/>
          <a:lstStyle/>
          <a:p>
            <a:fld id="{55E32C41-2E12-F042-B05A-CBC2BA75F68F}" type="slidenum">
              <a:rPr kumimoji="1" lang="ja-JP" altLang="en-US" smtClean="0"/>
              <a:t>‹#›</a:t>
            </a:fld>
            <a:endParaRPr kumimoji="1" lang="ja-JP" altLang="en-US"/>
          </a:p>
        </p:txBody>
      </p:sp>
    </p:spTree>
    <p:extLst>
      <p:ext uri="{BB962C8B-B14F-4D97-AF65-F5344CB8AC3E}">
        <p14:creationId xmlns:p14="http://schemas.microsoft.com/office/powerpoint/2010/main" val="3372858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B199CB97-1EA8-83AF-B2E6-3E300D4D6994}"/>
              </a:ext>
            </a:extLst>
          </p:cNvPr>
          <p:cNvSpPr>
            <a:spLocks noGrp="1"/>
          </p:cNvSpPr>
          <p:nvPr>
            <p:ph type="dt" sz="half" idx="10"/>
          </p:nvPr>
        </p:nvSpPr>
        <p:spPr/>
        <p:txBody>
          <a:bodyPr/>
          <a:lstStyle/>
          <a:p>
            <a:r>
              <a:rPr kumimoji="1" lang="en-US" altLang="ja-JP"/>
              <a:t>2024/3/11</a:t>
            </a:r>
            <a:endParaRPr kumimoji="1" lang="ja-JP" altLang="en-US"/>
          </a:p>
        </p:txBody>
      </p:sp>
      <p:sp>
        <p:nvSpPr>
          <p:cNvPr id="3" name="フッター プレースホルダー 2">
            <a:extLst>
              <a:ext uri="{FF2B5EF4-FFF2-40B4-BE49-F238E27FC236}">
                <a16:creationId xmlns:a16="http://schemas.microsoft.com/office/drawing/2014/main" id="{DFB0BECE-477D-F57F-FFAB-086EDE39D872}"/>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4" name="スライド番号プレースホルダー 3">
            <a:extLst>
              <a:ext uri="{FF2B5EF4-FFF2-40B4-BE49-F238E27FC236}">
                <a16:creationId xmlns:a16="http://schemas.microsoft.com/office/drawing/2014/main" id="{B06B8839-E46C-52AA-0065-413B53D09F91}"/>
              </a:ext>
            </a:extLst>
          </p:cNvPr>
          <p:cNvSpPr>
            <a:spLocks noGrp="1"/>
          </p:cNvSpPr>
          <p:nvPr>
            <p:ph type="sldNum" sz="quarter" idx="12"/>
          </p:nvPr>
        </p:nvSpPr>
        <p:spPr/>
        <p:txBody>
          <a:bodyPr/>
          <a:lstStyle/>
          <a:p>
            <a:fld id="{55E32C41-2E12-F042-B05A-CBC2BA75F68F}" type="slidenum">
              <a:rPr kumimoji="1" lang="ja-JP" altLang="en-US" smtClean="0"/>
              <a:t>‹#›</a:t>
            </a:fld>
            <a:endParaRPr kumimoji="1" lang="ja-JP" altLang="en-US"/>
          </a:p>
        </p:txBody>
      </p:sp>
    </p:spTree>
    <p:extLst>
      <p:ext uri="{BB962C8B-B14F-4D97-AF65-F5344CB8AC3E}">
        <p14:creationId xmlns:p14="http://schemas.microsoft.com/office/powerpoint/2010/main" val="3822721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54D747F-835E-0D90-891E-51E907B5A85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32C5E0A-4BE3-E9B7-11AF-2154D1DB0E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A1C62822-DB51-78DA-5D99-2C7354D2FF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24ADFFC-6F38-F5E4-31CF-684762FB1106}"/>
              </a:ext>
            </a:extLst>
          </p:cNvPr>
          <p:cNvSpPr>
            <a:spLocks noGrp="1"/>
          </p:cNvSpPr>
          <p:nvPr>
            <p:ph type="dt" sz="half" idx="10"/>
          </p:nvPr>
        </p:nvSpPr>
        <p:spPr/>
        <p:txBody>
          <a:bodyPr/>
          <a:lstStyle/>
          <a:p>
            <a:r>
              <a:rPr kumimoji="1" lang="en-US" altLang="ja-JP"/>
              <a:t>2024/3/11</a:t>
            </a:r>
            <a:endParaRPr kumimoji="1" lang="ja-JP" altLang="en-US"/>
          </a:p>
        </p:txBody>
      </p:sp>
      <p:sp>
        <p:nvSpPr>
          <p:cNvPr id="6" name="フッター プレースホルダー 5">
            <a:extLst>
              <a:ext uri="{FF2B5EF4-FFF2-40B4-BE49-F238E27FC236}">
                <a16:creationId xmlns:a16="http://schemas.microsoft.com/office/drawing/2014/main" id="{5DDC0947-3907-535D-FEDF-F8717E2ACC53}"/>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7" name="スライド番号プレースホルダー 6">
            <a:extLst>
              <a:ext uri="{FF2B5EF4-FFF2-40B4-BE49-F238E27FC236}">
                <a16:creationId xmlns:a16="http://schemas.microsoft.com/office/drawing/2014/main" id="{9EC99CB5-DA95-A0D1-5B34-C2A862B48FA2}"/>
              </a:ext>
            </a:extLst>
          </p:cNvPr>
          <p:cNvSpPr>
            <a:spLocks noGrp="1"/>
          </p:cNvSpPr>
          <p:nvPr>
            <p:ph type="sldNum" sz="quarter" idx="12"/>
          </p:nvPr>
        </p:nvSpPr>
        <p:spPr/>
        <p:txBody>
          <a:bodyPr/>
          <a:lstStyle/>
          <a:p>
            <a:fld id="{55E32C41-2E12-F042-B05A-CBC2BA75F68F}" type="slidenum">
              <a:rPr kumimoji="1" lang="ja-JP" altLang="en-US" smtClean="0"/>
              <a:t>‹#›</a:t>
            </a:fld>
            <a:endParaRPr kumimoji="1" lang="ja-JP" altLang="en-US"/>
          </a:p>
        </p:txBody>
      </p:sp>
    </p:spTree>
    <p:extLst>
      <p:ext uri="{BB962C8B-B14F-4D97-AF65-F5344CB8AC3E}">
        <p14:creationId xmlns:p14="http://schemas.microsoft.com/office/powerpoint/2010/main" val="2402490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AE0BDD-A905-BA25-A416-899F48335F6C}"/>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C803184C-E5A7-DAB5-6E5F-87108D01D6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4436CDFB-5110-BF3D-BB15-3DF8A92E5A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60C9349-0100-EFF5-FC4B-2407ECD8B808}"/>
              </a:ext>
            </a:extLst>
          </p:cNvPr>
          <p:cNvSpPr>
            <a:spLocks noGrp="1"/>
          </p:cNvSpPr>
          <p:nvPr>
            <p:ph type="dt" sz="half" idx="10"/>
          </p:nvPr>
        </p:nvSpPr>
        <p:spPr/>
        <p:txBody>
          <a:bodyPr/>
          <a:lstStyle/>
          <a:p>
            <a:r>
              <a:rPr kumimoji="1" lang="en-US" altLang="ja-JP"/>
              <a:t>2024/3/11</a:t>
            </a:r>
            <a:endParaRPr kumimoji="1" lang="ja-JP" altLang="en-US"/>
          </a:p>
        </p:txBody>
      </p:sp>
      <p:sp>
        <p:nvSpPr>
          <p:cNvPr id="6" name="フッター プレースホルダー 5">
            <a:extLst>
              <a:ext uri="{FF2B5EF4-FFF2-40B4-BE49-F238E27FC236}">
                <a16:creationId xmlns:a16="http://schemas.microsoft.com/office/drawing/2014/main" id="{234D3E4A-91B0-8FF0-1D71-972EA8163F5B}"/>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7" name="スライド番号プレースホルダー 6">
            <a:extLst>
              <a:ext uri="{FF2B5EF4-FFF2-40B4-BE49-F238E27FC236}">
                <a16:creationId xmlns:a16="http://schemas.microsoft.com/office/drawing/2014/main" id="{B795D966-9C26-93C7-B23F-4292C32BBA00}"/>
              </a:ext>
            </a:extLst>
          </p:cNvPr>
          <p:cNvSpPr>
            <a:spLocks noGrp="1"/>
          </p:cNvSpPr>
          <p:nvPr>
            <p:ph type="sldNum" sz="quarter" idx="12"/>
          </p:nvPr>
        </p:nvSpPr>
        <p:spPr/>
        <p:txBody>
          <a:bodyPr/>
          <a:lstStyle/>
          <a:p>
            <a:fld id="{55E32C41-2E12-F042-B05A-CBC2BA75F68F}" type="slidenum">
              <a:rPr kumimoji="1" lang="ja-JP" altLang="en-US" smtClean="0"/>
              <a:t>‹#›</a:t>
            </a:fld>
            <a:endParaRPr kumimoji="1" lang="ja-JP" altLang="en-US"/>
          </a:p>
        </p:txBody>
      </p:sp>
    </p:spTree>
    <p:extLst>
      <p:ext uri="{BB962C8B-B14F-4D97-AF65-F5344CB8AC3E}">
        <p14:creationId xmlns:p14="http://schemas.microsoft.com/office/powerpoint/2010/main" val="31541410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E35B5703-379E-FC58-48D6-77DD807D60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280A8E4-3765-EB6D-C7C2-46B649A768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A4958478-3083-61A6-FC47-C2B3C79F66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69335002-B7A7-52FC-2DA4-9F3384FEC0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E32C41-2E12-F042-B05A-CBC2BA75F68F}" type="slidenum">
              <a:rPr kumimoji="1" lang="ja-JP" altLang="en-US" smtClean="0"/>
              <a:t>‹#›</a:t>
            </a:fld>
            <a:endParaRPr kumimoji="1" lang="ja-JP" altLang="en-US"/>
          </a:p>
        </p:txBody>
      </p:sp>
      <p:sp>
        <p:nvSpPr>
          <p:cNvPr id="7" name="タイトル プレースホルダー 6">
            <a:extLst>
              <a:ext uri="{FF2B5EF4-FFF2-40B4-BE49-F238E27FC236}">
                <a16:creationId xmlns:a16="http://schemas.microsoft.com/office/drawing/2014/main" id="{0A42973F-4E25-71F2-F612-51E2BA1F77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pic>
        <p:nvPicPr>
          <p:cNvPr id="8" name="図 7" descr="ロゴ&#10;&#10;自動的に生成された説明">
            <a:extLst>
              <a:ext uri="{FF2B5EF4-FFF2-40B4-BE49-F238E27FC236}">
                <a16:creationId xmlns:a16="http://schemas.microsoft.com/office/drawing/2014/main" id="{6057B3B2-2E8A-8309-E6A2-7B029BB8EED1}"/>
              </a:ext>
            </a:extLst>
          </p:cNvPr>
          <p:cNvPicPr>
            <a:picLocks noChangeAspect="1"/>
          </p:cNvPicPr>
          <p:nvPr userDrawn="1"/>
        </p:nvPicPr>
        <p:blipFill>
          <a:blip r:embed="rId13"/>
          <a:stretch>
            <a:fillRect/>
          </a:stretch>
        </p:blipFill>
        <p:spPr>
          <a:xfrm>
            <a:off x="0" y="0"/>
            <a:ext cx="743211" cy="743211"/>
          </a:xfrm>
          <a:prstGeom prst="rect">
            <a:avLst/>
          </a:prstGeom>
        </p:spPr>
      </p:pic>
    </p:spTree>
    <p:extLst>
      <p:ext uri="{BB962C8B-B14F-4D97-AF65-F5344CB8AC3E}">
        <p14:creationId xmlns:p14="http://schemas.microsoft.com/office/powerpoint/2010/main" val="3047467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utelecon.adm.u-tokyo.ac.jp/utokyo_account/mfa/" TargetMode="External"/><Relationship Id="rId2" Type="http://schemas.openxmlformats.org/officeDocument/2006/relationships/hyperlink" Target="https://utacm.adm.u-tokyo.ac.jp/webmtn/LoginServlet"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utelecon.adm.u-tokyo.ac.jp/utokyo_account/"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hyperlink" Target="https://youtu.be/RqbacxwxeFA" TargetMode="Externa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utelecon.adm.u-tokyo.ac.jp/utokyo_account/"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apps.apple.com/jp/app/microsoft-authenticator/id983156458" TargetMode="External"/><Relationship Id="rId4" Type="http://schemas.openxmlformats.org/officeDocument/2006/relationships/hyperlink" Target="https://play.google.com/store/apps/details?id=com.azure.authenticator&amp;hl=ja&amp;gl=US"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s://utol.ecc.u-tokyo.ac.jp/" TargetMode="External"/><Relationship Id="rId13" Type="http://schemas.openxmlformats.org/officeDocument/2006/relationships/hyperlink" Target="https://acm.wifi.adm.u-tokyo.ac.jp/secure/user_applies/index/1/" TargetMode="External"/><Relationship Id="rId18" Type="http://schemas.openxmlformats.org/officeDocument/2006/relationships/hyperlink" Target="https://utelecon.adm.u-tokyo.ac.jp/google/" TargetMode="External"/><Relationship Id="rId3" Type="http://schemas.openxmlformats.org/officeDocument/2006/relationships/hyperlink" Target="https://utacm.adm.u-tokyo.ac.jp/webmtn/LoginServlet" TargetMode="External"/><Relationship Id="rId7" Type="http://schemas.openxmlformats.org/officeDocument/2006/relationships/hyperlink" Target="https://u-tokyo-ac-jp.zoom.us/profile" TargetMode="External"/><Relationship Id="rId12" Type="http://schemas.openxmlformats.org/officeDocument/2006/relationships/hyperlink" Target="https://utelecon.adm.u-tokyo.ac.jp/utokyo_wifi/" TargetMode="External"/><Relationship Id="rId17" Type="http://schemas.openxmlformats.org/officeDocument/2006/relationships/hyperlink" Target="https://utelecon.adm.u-tokyo.ac.jp/slack/" TargetMode="External"/><Relationship Id="rId2" Type="http://schemas.openxmlformats.org/officeDocument/2006/relationships/image" Target="../media/image1.png"/><Relationship Id="rId16" Type="http://schemas.openxmlformats.org/officeDocument/2006/relationships/hyperlink" Target="https://utelecon.adm.u-tokyo.ac.jp/zoom/signin/" TargetMode="External"/><Relationship Id="rId20" Type="http://schemas.openxmlformats.org/officeDocument/2006/relationships/hyperlink" Target="https://utelecon.adm.u-tokyo.ac.jp/utokyo_account/" TargetMode="External"/><Relationship Id="rId1" Type="http://schemas.openxmlformats.org/officeDocument/2006/relationships/slideLayout" Target="../slideLayouts/slideLayout2.xml"/><Relationship Id="rId6" Type="http://schemas.openxmlformats.org/officeDocument/2006/relationships/hyperlink" Target="https://utokyo.enterprise.slack.com/" TargetMode="External"/><Relationship Id="rId11" Type="http://schemas.openxmlformats.org/officeDocument/2006/relationships/image" Target="../media/image3.png"/><Relationship Id="rId5" Type="http://schemas.openxmlformats.org/officeDocument/2006/relationships/hyperlink" Target="https://mail.google.com/a/g.ecc.u-tokyo.ac.jp" TargetMode="External"/><Relationship Id="rId15" Type="http://schemas.openxmlformats.org/officeDocument/2006/relationships/hyperlink" Target="https://utelecon.adm.u-tokyo.ac.jp/utol/" TargetMode="External"/><Relationship Id="rId10" Type="http://schemas.openxmlformats.org/officeDocument/2006/relationships/hyperlink" Target="https://utas.adm.u-tokyo.ac.jp/" TargetMode="External"/><Relationship Id="rId19" Type="http://schemas.openxmlformats.org/officeDocument/2006/relationships/hyperlink" Target="https://utelecon.adm.u-tokyo.ac.jp/microsoft/" TargetMode="External"/><Relationship Id="rId4" Type="http://schemas.openxmlformats.org/officeDocument/2006/relationships/hyperlink" Target="https://www.microsoft365.com/" TargetMode="External"/><Relationship Id="rId9" Type="http://schemas.openxmlformats.org/officeDocument/2006/relationships/image" Target="../media/image2.png"/><Relationship Id="rId14" Type="http://schemas.openxmlformats.org/officeDocument/2006/relationships/hyperlink" Target="https://utelecon.adm.u-tokyo.ac.jp/utas"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youtu.be/5QCnoXLSCrM" TargetMode="External"/><Relationship Id="rId2" Type="http://schemas.openxmlformats.org/officeDocument/2006/relationships/hyperlink" Target="https://youtu.be/q8Uh7o9qq_s" TargetMode="External"/><Relationship Id="rId1" Type="http://schemas.openxmlformats.org/officeDocument/2006/relationships/slideLayout" Target="../slideLayouts/slideLayout2.xml"/><Relationship Id="rId6" Type="http://schemas.openxmlformats.org/officeDocument/2006/relationships/hyperlink" Target="https://youtu.be/Dwcfbs6R6Ac" TargetMode="External"/><Relationship Id="rId5" Type="http://schemas.openxmlformats.org/officeDocument/2006/relationships/hyperlink" Target="https://youtu.be/QpeJezbmf5g" TargetMode="External"/><Relationship Id="rId4" Type="http://schemas.openxmlformats.org/officeDocument/2006/relationships/hyperlink" Target="https://youtu.be/GUKKp_2yNhU" TargetMode="External"/></Relationships>
</file>

<file path=ppt/slides/_rels/slide21.xml.rels><?xml version="1.0" encoding="UTF-8" standalone="yes"?>
<Relationships xmlns="http://schemas.openxmlformats.org/package/2006/relationships"><Relationship Id="rId8" Type="http://schemas.openxmlformats.org/officeDocument/2006/relationships/video" Target="../media/media6.mp4"/><Relationship Id="rId13" Type="http://schemas.openxmlformats.org/officeDocument/2006/relationships/image" Target="../media/image13.png"/><Relationship Id="rId3" Type="http://schemas.microsoft.com/office/2007/relationships/media" Target="../media/media4.mp4"/><Relationship Id="rId7" Type="http://schemas.microsoft.com/office/2007/relationships/media" Target="../media/media6.mp4"/><Relationship Id="rId12" Type="http://schemas.openxmlformats.org/officeDocument/2006/relationships/image" Target="../media/image12.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video" Target="../media/media5.mp4"/><Relationship Id="rId11" Type="http://schemas.openxmlformats.org/officeDocument/2006/relationships/image" Target="../media/image11.png"/><Relationship Id="rId5" Type="http://schemas.microsoft.com/office/2007/relationships/media" Target="../media/media5.mp4"/><Relationship Id="rId10" Type="http://schemas.openxmlformats.org/officeDocument/2006/relationships/image" Target="../media/image10.png"/><Relationship Id="rId4" Type="http://schemas.openxmlformats.org/officeDocument/2006/relationships/video" Target="../media/media4.mp4"/><Relationship Id="rId9"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utelecon.adm.u-tokyo.ac.jp/utokyo_account/mfa/initial/" TargetMode="Externa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https://utelecon.adm.u-tokyo.ac.jp/utokyo_account/" TargetMode="External"/><Relationship Id="rId4" Type="http://schemas.openxmlformats.org/officeDocument/2006/relationships/hyperlink" Target="https://www.youtube.com/watch?v=km-v8v_Lvw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univtokyo.sharepoint.com/sites/utokyoaccount/SitePages/UTokyo-Account-MFA-100.aspx" TargetMode="External"/><Relationship Id="rId2" Type="http://schemas.openxmlformats.org/officeDocument/2006/relationships/hyperlink" Target="https://univtokyo.sharepoint.com/sites/utokyoportal/SitePages/Home.aspx" TargetMode="External"/><Relationship Id="rId1" Type="http://schemas.openxmlformats.org/officeDocument/2006/relationships/slideLayout" Target="../slideLayouts/slideLayout2.xml"/><Relationship Id="rId4" Type="http://schemas.openxmlformats.org/officeDocument/2006/relationships/hyperlink" Target="https://univtokyo.sharepoint.com/:p:/s/utokyoaccount/EQzRN-ZXh7NIrqab0M9pq6sBWuIoLbOMEsJwityqX0R-eA?e=4lZtaI"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univtokyo.sharepoint.com/sites/Security/SitePages/Information_Security_Education_2024.aspx" TargetMode="External"/><Relationship Id="rId2" Type="http://schemas.microsoft.com/office/2018/10/relationships/comments" Target="../comments/modernComment_528_2E9FC34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hyperlink" Target="https://utelecon.adm.u-tokyo.ac.jp/utas" TargetMode="External"/><Relationship Id="rId18" Type="http://schemas.openxmlformats.org/officeDocument/2006/relationships/hyperlink" Target="https://utelecon.adm.u-tokyo.ac.jp/google/" TargetMode="External"/><Relationship Id="rId3" Type="http://schemas.openxmlformats.org/officeDocument/2006/relationships/hyperlink" Target="https://www.microsoft365.com/" TargetMode="External"/><Relationship Id="rId7" Type="http://schemas.openxmlformats.org/officeDocument/2006/relationships/hyperlink" Target="https://utol.ecc.u-tokyo.ac.jp/" TargetMode="External"/><Relationship Id="rId12" Type="http://schemas.openxmlformats.org/officeDocument/2006/relationships/hyperlink" Target="https://acm.wifi.adm.u-tokyo.ac.jp/secure/user_applies/index/1/" TargetMode="External"/><Relationship Id="rId17" Type="http://schemas.openxmlformats.org/officeDocument/2006/relationships/hyperlink" Target="https://utelecon.adm.u-tokyo.ac.jp/slack/" TargetMode="External"/><Relationship Id="rId2" Type="http://schemas.openxmlformats.org/officeDocument/2006/relationships/hyperlink" Target="https://utacm.adm.u-tokyo.ac.jp/webmtn/LoginServlet" TargetMode="External"/><Relationship Id="rId16" Type="http://schemas.openxmlformats.org/officeDocument/2006/relationships/hyperlink" Target="https://utelecon.adm.u-tokyo.ac.jp/zoom/signin/" TargetMode="External"/><Relationship Id="rId20" Type="http://schemas.openxmlformats.org/officeDocument/2006/relationships/hyperlink" Target="https://utelecon.adm.u-tokyo.ac.jp/utokyo_account/" TargetMode="External"/><Relationship Id="rId1" Type="http://schemas.openxmlformats.org/officeDocument/2006/relationships/slideLayout" Target="../slideLayouts/slideLayout2.xml"/><Relationship Id="rId6" Type="http://schemas.openxmlformats.org/officeDocument/2006/relationships/hyperlink" Target="https://u-tokyo-ac-jp.zoom.us/profile" TargetMode="External"/><Relationship Id="rId11" Type="http://schemas.openxmlformats.org/officeDocument/2006/relationships/hyperlink" Target="https://utelecon.adm.u-tokyo.ac.jp/utokyo_wifi/" TargetMode="External"/><Relationship Id="rId5" Type="http://schemas.openxmlformats.org/officeDocument/2006/relationships/hyperlink" Target="https://utokyo.enterprise.slack.com/" TargetMode="External"/><Relationship Id="rId15" Type="http://schemas.openxmlformats.org/officeDocument/2006/relationships/hyperlink" Target="https://utelecon.adm.u-tokyo.ac.jp/utol/" TargetMode="External"/><Relationship Id="rId10" Type="http://schemas.openxmlformats.org/officeDocument/2006/relationships/image" Target="../media/image3.png"/><Relationship Id="rId19" Type="http://schemas.openxmlformats.org/officeDocument/2006/relationships/hyperlink" Target="https://utelecon.adm.u-tokyo.ac.jp/microsoft/" TargetMode="External"/><Relationship Id="rId4" Type="http://schemas.openxmlformats.org/officeDocument/2006/relationships/hyperlink" Target="https://mail.google.com/a/g.ecc.u-tokyo.ac.jp" TargetMode="External"/><Relationship Id="rId9" Type="http://schemas.openxmlformats.org/officeDocument/2006/relationships/hyperlink" Target="https://utas.adm.u-tokyo.ac.jp/" TargetMode="External"/><Relationship Id="rId1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4.png"/><Relationship Id="rId5" Type="http://schemas.openxmlformats.org/officeDocument/2006/relationships/hyperlink" Target="https://utelecon.adm.u-tokyo.ac.jp/utokyo_account/" TargetMode="Externa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hyperlink" Target="https://utelecon.adm.u-tokyo.ac.jp/utas" TargetMode="External"/><Relationship Id="rId18" Type="http://schemas.openxmlformats.org/officeDocument/2006/relationships/hyperlink" Target="https://utelecon.adm.u-tokyo.ac.jp/google/" TargetMode="External"/><Relationship Id="rId3" Type="http://schemas.openxmlformats.org/officeDocument/2006/relationships/hyperlink" Target="https://www.microsoft365.com/" TargetMode="External"/><Relationship Id="rId7" Type="http://schemas.openxmlformats.org/officeDocument/2006/relationships/hyperlink" Target="https://utol.ecc.u-tokyo.ac.jp/" TargetMode="External"/><Relationship Id="rId12" Type="http://schemas.openxmlformats.org/officeDocument/2006/relationships/hyperlink" Target="https://acm.wifi.adm.u-tokyo.ac.jp/secure/user_applies/index/1/" TargetMode="External"/><Relationship Id="rId17" Type="http://schemas.openxmlformats.org/officeDocument/2006/relationships/hyperlink" Target="https://utelecon.adm.u-tokyo.ac.jp/slack/" TargetMode="External"/><Relationship Id="rId2" Type="http://schemas.openxmlformats.org/officeDocument/2006/relationships/hyperlink" Target="https://utacm.adm.u-tokyo.ac.jp/webmtn/LoginServlet" TargetMode="External"/><Relationship Id="rId16" Type="http://schemas.openxmlformats.org/officeDocument/2006/relationships/hyperlink" Target="https://utelecon.adm.u-tokyo.ac.jp/zoom/signin/" TargetMode="External"/><Relationship Id="rId20" Type="http://schemas.openxmlformats.org/officeDocument/2006/relationships/hyperlink" Target="https://utelecon.adm.u-tokyo.ac.jp/utokyo_account/" TargetMode="External"/><Relationship Id="rId1" Type="http://schemas.openxmlformats.org/officeDocument/2006/relationships/slideLayout" Target="../slideLayouts/slideLayout2.xml"/><Relationship Id="rId6" Type="http://schemas.openxmlformats.org/officeDocument/2006/relationships/hyperlink" Target="https://u-tokyo-ac-jp.zoom.us/profile" TargetMode="External"/><Relationship Id="rId11" Type="http://schemas.openxmlformats.org/officeDocument/2006/relationships/hyperlink" Target="https://utelecon.adm.u-tokyo.ac.jp/utokyo_wifi/" TargetMode="External"/><Relationship Id="rId5" Type="http://schemas.openxmlformats.org/officeDocument/2006/relationships/hyperlink" Target="https://utokyo.enterprise.slack.com/" TargetMode="External"/><Relationship Id="rId15" Type="http://schemas.openxmlformats.org/officeDocument/2006/relationships/hyperlink" Target="https://utelecon.adm.u-tokyo.ac.jp/utol/" TargetMode="External"/><Relationship Id="rId10" Type="http://schemas.openxmlformats.org/officeDocument/2006/relationships/image" Target="../media/image3.png"/><Relationship Id="rId19" Type="http://schemas.openxmlformats.org/officeDocument/2006/relationships/hyperlink" Target="https://utelecon.adm.u-tokyo.ac.jp/microsoft/" TargetMode="External"/><Relationship Id="rId4" Type="http://schemas.openxmlformats.org/officeDocument/2006/relationships/hyperlink" Target="https://mail.google.com/a/g.ecc.u-tokyo.ac.jp" TargetMode="External"/><Relationship Id="rId9" Type="http://schemas.openxmlformats.org/officeDocument/2006/relationships/hyperlink" Target="https://utas.adm.u-tokyo.ac.jp/" TargetMode="External"/><Relationship Id="rId1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utelecon.adm.u-tokyo.ac.jp/utokyo_account/"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utelecon.adm.u-tokyo.ac.jp/utokyo_account/mfa/initial/" TargetMode="External"/><Relationship Id="rId2" Type="http://schemas.openxmlformats.org/officeDocument/2006/relationships/hyperlink" Target="https://utacm.adm.u-tokyo.ac.jp/webmtn/LoginServlet" TargetMode="External"/><Relationship Id="rId1" Type="http://schemas.openxmlformats.org/officeDocument/2006/relationships/slideLayout" Target="../slideLayouts/slideLayout2.xml"/><Relationship Id="rId5" Type="http://schemas.openxmlformats.org/officeDocument/2006/relationships/hyperlink" Target="https://utelecon.adm.u-tokyo.ac.jp/utokyo_wifi/" TargetMode="External"/><Relationship Id="rId4" Type="http://schemas.openxmlformats.org/officeDocument/2006/relationships/hyperlink" Target="https://univtokyo.sharepoint.com/sites/Security/SitePages/Information_Security_Education.aspx"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mysignins.microsoft.com/security-info"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hyperlink" Target="https://univtokyo.sharepoint.com/sites/utokyoportal/wiki/d/Mobile_Phone.aspx" TargetMode="External"/><Relationship Id="rId7"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utelecon.adm.u-tokyo.ac.jp/utokyo_account/mfa/fido-security_key" TargetMode="External"/><Relationship Id="rId5" Type="http://schemas.openxmlformats.org/officeDocument/2006/relationships/hyperlink" Target="https://utelecon.adm.u-tokyo.ac.jp/utokyo_account/mfa/yubikey-totp" TargetMode="External"/><Relationship Id="rId4" Type="http://schemas.openxmlformats.org/officeDocument/2006/relationships/hyperlink" Target="https://univtokyo.sharepoint.com/sites/utokyoportal/wiki/d/UTokyo_Account_Token.aspx" TargetMode="External"/></Relationships>
</file>

<file path=ppt/slides/_rels/slide38.xml.rels><?xml version="1.0" encoding="UTF-8" standalone="yes"?>
<Relationships xmlns="http://schemas.openxmlformats.org/package/2006/relationships"><Relationship Id="rId2" Type="http://schemas.openxmlformats.org/officeDocument/2006/relationships/hyperlink" Target="https://www.softbank.jp/mobile/service/global/overseas/area-rates/"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utelecon.adm.u-tokyo.ac.jp/utokyo_account/mfa/others#msauth-totp" TargetMode="External"/><Relationship Id="rId2" Type="http://schemas.openxmlformats.org/officeDocument/2006/relationships/hyperlink" Target="https://youtu.be/Dwcfbs6R6Ac" TargetMode="External"/><Relationship Id="rId1" Type="http://schemas.openxmlformats.org/officeDocument/2006/relationships/slideLayout" Target="../slideLayouts/slideLayout2.xml"/><Relationship Id="rId4" Type="http://schemas.openxmlformats.org/officeDocument/2006/relationships/hyperlink" Target="https://youtube.com/shorts/GaaO5GgkObY?feature=shar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utelecon.adm.u-tokyo.ac.jp/utokyo_account/mfa/reregister_and_terminate"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univtokyo.sharepoint.com/sites/utokyoportal/wiki/d/Work_from_home.aspx"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s://utelecon.adm.u-tokyo.ac.jp/events/2022-09-14/slides/pwgen.xlsx"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utelecon.adm.u-tokyo.ac.jp/events/2022-09-14/slides/hoge.docx"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youtu.be/aPigliX-Nyg"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microsoft.com/office/2018/10/relationships/comments" Target="../comments/modernComment_533_4EBF6A0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s://www.microsoft365.com/" TargetMode="External"/><Relationship Id="rId7" Type="http://schemas.openxmlformats.org/officeDocument/2006/relationships/hyperlink" Target="https://utol.ecc.u-tokyo.ac.jp/" TargetMode="External"/><Relationship Id="rId12" Type="http://schemas.openxmlformats.org/officeDocument/2006/relationships/hyperlink" Target="https://acm.wifi.adm.u-tokyo.ac.jp/secure/user_applies/index/1/" TargetMode="External"/><Relationship Id="rId2" Type="http://schemas.openxmlformats.org/officeDocument/2006/relationships/hyperlink" Target="https://utacm.adm.u-tokyo.ac.jp/webmtn/LoginServlet" TargetMode="External"/><Relationship Id="rId1" Type="http://schemas.openxmlformats.org/officeDocument/2006/relationships/slideLayout" Target="../slideLayouts/slideLayout2.xml"/><Relationship Id="rId6" Type="http://schemas.openxmlformats.org/officeDocument/2006/relationships/hyperlink" Target="https://u-tokyo-ac-jp.zoom.us/profile" TargetMode="External"/><Relationship Id="rId11" Type="http://schemas.openxmlformats.org/officeDocument/2006/relationships/hyperlink" Target="https://utelecon.adm.u-tokyo.ac.jp/utokyo_wifi/" TargetMode="External"/><Relationship Id="rId5" Type="http://schemas.openxmlformats.org/officeDocument/2006/relationships/hyperlink" Target="https://utokyo.enterprise.slack.com/" TargetMode="External"/><Relationship Id="rId10" Type="http://schemas.openxmlformats.org/officeDocument/2006/relationships/image" Target="../media/image3.png"/><Relationship Id="rId4" Type="http://schemas.openxmlformats.org/officeDocument/2006/relationships/hyperlink" Target="https://mail.google.com/a/g.ecc.u-tokyo.ac.jp" TargetMode="External"/><Relationship Id="rId9" Type="http://schemas.openxmlformats.org/officeDocument/2006/relationships/hyperlink" Target="https://utas.adm.u-tokyo.ac.j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383957" y="2089150"/>
            <a:ext cx="10017468" cy="1512888"/>
          </a:xfrm>
        </p:spPr>
        <p:txBody>
          <a:bodyPr>
            <a:noAutofit/>
          </a:bodyPr>
          <a:lstStyle/>
          <a:p>
            <a:pPr algn="l"/>
            <a:r>
              <a:rPr lang="ja-JP" altLang="en-US" dirty="0"/>
              <a:t>東京大学</a:t>
            </a:r>
            <a:r>
              <a:rPr kumimoji="1" lang="ja-JP" altLang="en-US" dirty="0"/>
              <a:t>の</a:t>
            </a:r>
            <a:r>
              <a:rPr kumimoji="1" lang="en-US" altLang="ja-JP" dirty="0"/>
              <a:t>IT</a:t>
            </a:r>
            <a:r>
              <a:rPr kumimoji="1" lang="ja-JP" altLang="en-US" dirty="0"/>
              <a:t>システムの基本</a:t>
            </a:r>
          </a:p>
        </p:txBody>
      </p:sp>
      <p:sp>
        <p:nvSpPr>
          <p:cNvPr id="3" name="サブタイトル 2"/>
          <p:cNvSpPr>
            <a:spLocks noGrp="1"/>
          </p:cNvSpPr>
          <p:nvPr>
            <p:ph type="subTitle" idx="1"/>
          </p:nvPr>
        </p:nvSpPr>
        <p:spPr/>
        <p:txBody>
          <a:bodyPr>
            <a:normAutofit/>
          </a:bodyPr>
          <a:lstStyle/>
          <a:p>
            <a:pPr algn="l"/>
            <a:r>
              <a:rPr kumimoji="1" lang="ja-JP" altLang="en-US"/>
              <a:t>情報基盤センター長 田浦健次朗</a:t>
            </a:r>
            <a:endParaRPr kumimoji="1" lang="en-US" altLang="ja-JP"/>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AF0A23-44BD-5253-ED86-245CEADEC7CF}"/>
              </a:ext>
            </a:extLst>
          </p:cNvPr>
          <p:cNvSpPr>
            <a:spLocks noGrp="1"/>
          </p:cNvSpPr>
          <p:nvPr>
            <p:ph type="title"/>
          </p:nvPr>
        </p:nvSpPr>
        <p:spPr/>
        <p:txBody>
          <a:bodyPr/>
          <a:lstStyle/>
          <a:p>
            <a:r>
              <a:rPr kumimoji="1" lang="en-US" altLang="ja-JP" dirty="0"/>
              <a:t>UTokyo Account</a:t>
            </a:r>
            <a:r>
              <a:rPr lang="ja-JP" altLang="en-US" dirty="0"/>
              <a:t>の正体</a:t>
            </a:r>
            <a:endParaRPr kumimoji="1" lang="ja-JP" altLang="en-US" dirty="0"/>
          </a:p>
        </p:txBody>
      </p:sp>
      <p:sp>
        <p:nvSpPr>
          <p:cNvPr id="3" name="コンテンツ プレースホルダー 2">
            <a:extLst>
              <a:ext uri="{FF2B5EF4-FFF2-40B4-BE49-F238E27FC236}">
                <a16:creationId xmlns:a16="http://schemas.microsoft.com/office/drawing/2014/main" id="{814035C8-1C1B-04C6-C52C-A7CDED9A34AF}"/>
              </a:ext>
            </a:extLst>
          </p:cNvPr>
          <p:cNvSpPr>
            <a:spLocks noGrp="1"/>
          </p:cNvSpPr>
          <p:nvPr>
            <p:ph idx="1"/>
          </p:nvPr>
        </p:nvSpPr>
        <p:spPr/>
        <p:txBody>
          <a:bodyPr/>
          <a:lstStyle/>
          <a:p>
            <a:r>
              <a:rPr kumimoji="1" lang="en-US" altLang="ja-JP" dirty="0">
                <a:solidFill>
                  <a:srgbClr val="0070C0"/>
                </a:solidFill>
              </a:rPr>
              <a:t>10</a:t>
            </a:r>
            <a:r>
              <a:rPr kumimoji="1" lang="ja-JP" altLang="en-US" dirty="0">
                <a:solidFill>
                  <a:srgbClr val="0070C0"/>
                </a:solidFill>
              </a:rPr>
              <a:t>桁の数字</a:t>
            </a:r>
            <a:r>
              <a:rPr kumimoji="1" lang="en-US" altLang="ja-JP" dirty="0">
                <a:solidFill>
                  <a:srgbClr val="0070C0"/>
                </a:solidFill>
              </a:rPr>
              <a:t>@utac.u-tokyo.ac.jp</a:t>
            </a:r>
            <a:endParaRPr lang="en-US" altLang="ja-JP" dirty="0">
              <a:solidFill>
                <a:srgbClr val="0070C0"/>
              </a:solidFill>
            </a:endParaRPr>
          </a:p>
          <a:p>
            <a:r>
              <a:rPr lang="ja-JP" altLang="en-US" dirty="0"/>
              <a:t>「</a:t>
            </a:r>
            <a:r>
              <a:rPr lang="en-US" altLang="ja-JP" dirty="0"/>
              <a:t>10</a:t>
            </a:r>
            <a:r>
              <a:rPr lang="ja-JP" altLang="en-US" dirty="0"/>
              <a:t>桁の数字」は教職員であれば職員証に書かれています（右端の</a:t>
            </a:r>
            <a:r>
              <a:rPr lang="en-US" altLang="ja-JP" dirty="0"/>
              <a:t>10</a:t>
            </a:r>
            <a:r>
              <a:rPr lang="ja-JP" altLang="en-US" dirty="0"/>
              <a:t>桁）</a:t>
            </a:r>
            <a:endParaRPr lang="en-US" altLang="ja-JP" dirty="0"/>
          </a:p>
        </p:txBody>
      </p:sp>
      <p:sp>
        <p:nvSpPr>
          <p:cNvPr id="4" name="日付プレースホルダー 3">
            <a:extLst>
              <a:ext uri="{FF2B5EF4-FFF2-40B4-BE49-F238E27FC236}">
                <a16:creationId xmlns:a16="http://schemas.microsoft.com/office/drawing/2014/main" id="{21B33320-EF45-7138-9C23-B9E59915E6E2}"/>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B1B8F737-8766-A27F-8011-AC9FE9B5DD4D}"/>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5B53C693-C0FC-91BB-807D-0D734658108D}"/>
              </a:ext>
            </a:extLst>
          </p:cNvPr>
          <p:cNvSpPr>
            <a:spLocks noGrp="1"/>
          </p:cNvSpPr>
          <p:nvPr>
            <p:ph type="sldNum" sz="quarter" idx="12"/>
          </p:nvPr>
        </p:nvSpPr>
        <p:spPr/>
        <p:txBody>
          <a:bodyPr/>
          <a:lstStyle/>
          <a:p>
            <a:fld id="{55E32C41-2E12-F042-B05A-CBC2BA75F68F}" type="slidenum">
              <a:rPr kumimoji="1" lang="ja-JP" altLang="en-US" smtClean="0"/>
              <a:t>10</a:t>
            </a:fld>
            <a:endParaRPr kumimoji="1" lang="ja-JP" altLang="en-US"/>
          </a:p>
        </p:txBody>
      </p:sp>
      <p:pic>
        <p:nvPicPr>
          <p:cNvPr id="8" name="図 7" descr="文字の書かれた紙&#10;&#10;自動的に生成された説明">
            <a:extLst>
              <a:ext uri="{FF2B5EF4-FFF2-40B4-BE49-F238E27FC236}">
                <a16:creationId xmlns:a16="http://schemas.microsoft.com/office/drawing/2014/main" id="{F46AA820-4C10-4EB6-CB0D-D0ACE5928C9E}"/>
              </a:ext>
            </a:extLst>
          </p:cNvPr>
          <p:cNvPicPr>
            <a:picLocks noChangeAspect="1"/>
          </p:cNvPicPr>
          <p:nvPr/>
        </p:nvPicPr>
        <p:blipFill rotWithShape="1">
          <a:blip r:embed="rId2"/>
          <a:srcRect l="11608" t="15097" r="2932" b="8587"/>
          <a:stretch/>
        </p:blipFill>
        <p:spPr>
          <a:xfrm>
            <a:off x="6804560" y="3021641"/>
            <a:ext cx="4845133" cy="3245015"/>
          </a:xfrm>
          <a:prstGeom prst="rect">
            <a:avLst/>
          </a:prstGeom>
        </p:spPr>
      </p:pic>
      <p:sp>
        <p:nvSpPr>
          <p:cNvPr id="10" name="正方形/長方形 9">
            <a:extLst>
              <a:ext uri="{FF2B5EF4-FFF2-40B4-BE49-F238E27FC236}">
                <a16:creationId xmlns:a16="http://schemas.microsoft.com/office/drawing/2014/main" id="{A8D00D58-0425-0C68-7B19-ECDCF4F2AD07}"/>
              </a:ext>
            </a:extLst>
          </p:cNvPr>
          <p:cNvSpPr/>
          <p:nvPr/>
        </p:nvSpPr>
        <p:spPr>
          <a:xfrm>
            <a:off x="9836958" y="6032500"/>
            <a:ext cx="1717733" cy="234155"/>
          </a:xfrm>
          <a:prstGeom prst="rect">
            <a:avLst/>
          </a:prstGeom>
          <a:solidFill>
            <a:schemeClr val="tx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8F591703-59BA-7043-1012-0FCBB6E6C17E}"/>
              </a:ext>
            </a:extLst>
          </p:cNvPr>
          <p:cNvSpPr/>
          <p:nvPr/>
        </p:nvSpPr>
        <p:spPr>
          <a:xfrm>
            <a:off x="749365" y="4101338"/>
            <a:ext cx="3072015" cy="255525"/>
          </a:xfrm>
          <a:prstGeom prst="rect">
            <a:avLst/>
          </a:prstGeom>
          <a:no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dirty="0">
                <a:solidFill>
                  <a:srgbClr val="0070C0"/>
                </a:solidFill>
              </a:rPr>
              <a:t>000000 00</a:t>
            </a:r>
            <a:r>
              <a:rPr kumimoji="1" lang="en-US" altLang="ja-JP" sz="2400" i="1" dirty="0">
                <a:solidFill>
                  <a:srgbClr val="0070C0"/>
                </a:solidFill>
              </a:rPr>
              <a:t>xxxx </a:t>
            </a:r>
            <a:r>
              <a:rPr kumimoji="1" lang="en-US" altLang="ja-JP" sz="2400" i="1" dirty="0" err="1">
                <a:solidFill>
                  <a:srgbClr val="0070C0"/>
                </a:solidFill>
              </a:rPr>
              <a:t>xxxxxx</a:t>
            </a:r>
            <a:endParaRPr kumimoji="1" lang="ja-JP" altLang="en-US" sz="2400" i="1" dirty="0">
              <a:solidFill>
                <a:srgbClr val="0070C0"/>
              </a:solidFill>
            </a:endParaRPr>
          </a:p>
        </p:txBody>
      </p:sp>
      <p:cxnSp>
        <p:nvCxnSpPr>
          <p:cNvPr id="13" name="直線コネクタ 12">
            <a:extLst>
              <a:ext uri="{FF2B5EF4-FFF2-40B4-BE49-F238E27FC236}">
                <a16:creationId xmlns:a16="http://schemas.microsoft.com/office/drawing/2014/main" id="{6B40E24F-1372-08EF-0DF7-4EE1FE18D8B3}"/>
              </a:ext>
            </a:extLst>
          </p:cNvPr>
          <p:cNvCxnSpPr>
            <a:stCxn id="10" idx="1"/>
            <a:endCxn id="11" idx="3"/>
          </p:cNvCxnSpPr>
          <p:nvPr/>
        </p:nvCxnSpPr>
        <p:spPr>
          <a:xfrm flipH="1" flipV="1">
            <a:off x="3821380" y="4229101"/>
            <a:ext cx="6015578" cy="1920477"/>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45B5445F-EE4F-5DF9-E0BF-CC7EBD5656B2}"/>
              </a:ext>
            </a:extLst>
          </p:cNvPr>
          <p:cNvSpPr txBox="1"/>
          <p:nvPr/>
        </p:nvSpPr>
        <p:spPr>
          <a:xfrm>
            <a:off x="771649" y="4655756"/>
            <a:ext cx="5483678" cy="1077218"/>
          </a:xfrm>
          <a:prstGeom prst="rect">
            <a:avLst/>
          </a:prstGeom>
          <a:noFill/>
        </p:spPr>
        <p:txBody>
          <a:bodyPr wrap="square">
            <a:spAutoFit/>
          </a:bodyPr>
          <a:lstStyle/>
          <a:p>
            <a:r>
              <a:rPr lang="en-US" altLang="ja-JP" sz="3200" i="1" dirty="0"/>
              <a:t>xxxxxxxxxx</a:t>
            </a:r>
            <a:r>
              <a:rPr kumimoji="1" lang="en-US" altLang="ja-JP" sz="3200" dirty="0"/>
              <a:t>@utac.u-tokyo.ac.jp </a:t>
            </a:r>
            <a:r>
              <a:rPr kumimoji="1" lang="ja-JP" altLang="en-US" sz="3200" dirty="0"/>
              <a:t>があなたの</a:t>
            </a:r>
            <a:r>
              <a:rPr kumimoji="1" lang="en-US" altLang="ja-JP" sz="3200" dirty="0"/>
              <a:t>UTokyo Account</a:t>
            </a:r>
            <a:endParaRPr lang="ja-JP" altLang="en-US" sz="3200" dirty="0"/>
          </a:p>
        </p:txBody>
      </p:sp>
      <p:sp>
        <p:nvSpPr>
          <p:cNvPr id="18" name="矢印: 下 17">
            <a:extLst>
              <a:ext uri="{FF2B5EF4-FFF2-40B4-BE49-F238E27FC236}">
                <a16:creationId xmlns:a16="http://schemas.microsoft.com/office/drawing/2014/main" id="{D11C5027-AAF0-9E4E-8D68-8ED445A97306}"/>
              </a:ext>
            </a:extLst>
          </p:cNvPr>
          <p:cNvSpPr/>
          <p:nvPr/>
        </p:nvSpPr>
        <p:spPr>
          <a:xfrm>
            <a:off x="1943100" y="4447309"/>
            <a:ext cx="411942" cy="33620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018964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14D0AC-A01E-C81A-6F7D-29E00FF8E7BE}"/>
              </a:ext>
            </a:extLst>
          </p:cNvPr>
          <p:cNvSpPr>
            <a:spLocks noGrp="1"/>
          </p:cNvSpPr>
          <p:nvPr>
            <p:ph type="title"/>
          </p:nvPr>
        </p:nvSpPr>
        <p:spPr/>
        <p:txBody>
          <a:bodyPr/>
          <a:lstStyle/>
          <a:p>
            <a:r>
              <a:rPr kumimoji="1" lang="ja-JP" altLang="en-US" dirty="0"/>
              <a:t>通称・</a:t>
            </a:r>
            <a:r>
              <a:rPr lang="ja-JP" altLang="en-US" dirty="0"/>
              <a:t>略称</a:t>
            </a:r>
            <a:endParaRPr kumimoji="1" lang="ja-JP" altLang="en-US" dirty="0"/>
          </a:p>
        </p:txBody>
      </p:sp>
      <p:sp>
        <p:nvSpPr>
          <p:cNvPr id="3" name="コンテンツ プレースホルダー 2">
            <a:extLst>
              <a:ext uri="{FF2B5EF4-FFF2-40B4-BE49-F238E27FC236}">
                <a16:creationId xmlns:a16="http://schemas.microsoft.com/office/drawing/2014/main" id="{808AEFDB-56A3-A41E-55FF-68E44079298C}"/>
              </a:ext>
            </a:extLst>
          </p:cNvPr>
          <p:cNvSpPr>
            <a:spLocks noGrp="1"/>
          </p:cNvSpPr>
          <p:nvPr>
            <p:ph idx="1"/>
          </p:nvPr>
        </p:nvSpPr>
        <p:spPr/>
        <p:txBody>
          <a:bodyPr/>
          <a:lstStyle/>
          <a:p>
            <a:r>
              <a:rPr kumimoji="1" lang="ja-JP" altLang="en-US" dirty="0"/>
              <a:t>名前が長いので通称・略称がよく使われます</a:t>
            </a:r>
            <a:endParaRPr kumimoji="1" lang="en-US" altLang="ja-JP" dirty="0"/>
          </a:p>
          <a:p>
            <a:r>
              <a:rPr kumimoji="1" lang="ja-JP" altLang="en-US" dirty="0">
                <a:solidFill>
                  <a:srgbClr val="0070C0"/>
                </a:solidFill>
              </a:rPr>
              <a:t>「</a:t>
            </a:r>
            <a:r>
              <a:rPr kumimoji="1" lang="en-US" altLang="ja-JP" dirty="0">
                <a:solidFill>
                  <a:srgbClr val="0070C0"/>
                </a:solidFill>
              </a:rPr>
              <a:t>10</a:t>
            </a:r>
            <a:r>
              <a:rPr lang="ja-JP" altLang="en-US" dirty="0">
                <a:solidFill>
                  <a:srgbClr val="0070C0"/>
                </a:solidFill>
              </a:rPr>
              <a:t>ケタ</a:t>
            </a:r>
            <a:r>
              <a:rPr kumimoji="1" lang="ja-JP" altLang="en-US" dirty="0">
                <a:solidFill>
                  <a:srgbClr val="0070C0"/>
                </a:solidFill>
              </a:rPr>
              <a:t>」</a:t>
            </a:r>
            <a:r>
              <a:rPr kumimoji="1" lang="ja-JP" altLang="en-US" dirty="0"/>
              <a:t>（読み方：じゅっけた）</a:t>
            </a:r>
            <a:endParaRPr kumimoji="1" lang="en-US" altLang="ja-JP" dirty="0"/>
          </a:p>
          <a:p>
            <a:pPr lvl="1"/>
            <a:r>
              <a:rPr lang="ja-JP" altLang="en-US" dirty="0"/>
              <a:t>例：先生の十桁を教えてください</a:t>
            </a:r>
            <a:endParaRPr lang="en-US" altLang="ja-JP" dirty="0"/>
          </a:p>
          <a:p>
            <a:r>
              <a:rPr kumimoji="1" lang="ja-JP" altLang="en-US" dirty="0">
                <a:solidFill>
                  <a:srgbClr val="0070C0"/>
                </a:solidFill>
              </a:rPr>
              <a:t>「</a:t>
            </a:r>
            <a:r>
              <a:rPr kumimoji="1" lang="en-US" altLang="ja-JP" dirty="0" err="1">
                <a:solidFill>
                  <a:srgbClr val="0070C0"/>
                </a:solidFill>
              </a:rPr>
              <a:t>utac</a:t>
            </a:r>
            <a:r>
              <a:rPr kumimoji="1" lang="ja-JP" altLang="en-US" dirty="0">
                <a:solidFill>
                  <a:srgbClr val="0070C0"/>
                </a:solidFill>
              </a:rPr>
              <a:t>」</a:t>
            </a:r>
            <a:r>
              <a:rPr kumimoji="1" lang="ja-JP" altLang="en-US" dirty="0"/>
              <a:t>（読み方：ユータック）</a:t>
            </a:r>
            <a:endParaRPr kumimoji="1" lang="en-US" altLang="ja-JP" dirty="0"/>
          </a:p>
          <a:p>
            <a:pPr lvl="1"/>
            <a:r>
              <a:rPr lang="ja-JP" altLang="en-US" dirty="0"/>
              <a:t>あなたのユータックを教えてくださいとはあまり言いません</a:t>
            </a:r>
            <a:endParaRPr kumimoji="1" lang="ja-JP" altLang="en-US" dirty="0"/>
          </a:p>
        </p:txBody>
      </p:sp>
      <p:sp>
        <p:nvSpPr>
          <p:cNvPr id="4" name="日付プレースホルダー 3">
            <a:extLst>
              <a:ext uri="{FF2B5EF4-FFF2-40B4-BE49-F238E27FC236}">
                <a16:creationId xmlns:a16="http://schemas.microsoft.com/office/drawing/2014/main" id="{4B68991C-0D07-B8C4-E02D-E80C16D474C6}"/>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DADE5A5B-AF33-62E4-5BC9-5D53B60B4833}"/>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EBB072CB-ECF0-2CF9-3A78-F0BCEA063E97}"/>
              </a:ext>
            </a:extLst>
          </p:cNvPr>
          <p:cNvSpPr>
            <a:spLocks noGrp="1"/>
          </p:cNvSpPr>
          <p:nvPr>
            <p:ph type="sldNum" sz="quarter" idx="12"/>
          </p:nvPr>
        </p:nvSpPr>
        <p:spPr/>
        <p:txBody>
          <a:bodyPr/>
          <a:lstStyle/>
          <a:p>
            <a:fld id="{55E32C41-2E12-F042-B05A-CBC2BA75F68F}" type="slidenum">
              <a:rPr kumimoji="1" lang="ja-JP" altLang="en-US" smtClean="0"/>
              <a:t>11</a:t>
            </a:fld>
            <a:endParaRPr kumimoji="1" lang="ja-JP" altLang="en-US"/>
          </a:p>
        </p:txBody>
      </p:sp>
    </p:spTree>
    <p:extLst>
      <p:ext uri="{BB962C8B-B14F-4D97-AF65-F5344CB8AC3E}">
        <p14:creationId xmlns:p14="http://schemas.microsoft.com/office/powerpoint/2010/main" val="3995522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D27E1E-2BD1-C989-4624-73781F130493}"/>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81102D4F-D60C-6292-2CF8-5B727F7B68DD}"/>
              </a:ext>
            </a:extLst>
          </p:cNvPr>
          <p:cNvSpPr>
            <a:spLocks noGrp="1"/>
          </p:cNvSpPr>
          <p:nvPr>
            <p:ph type="title"/>
          </p:nvPr>
        </p:nvSpPr>
        <p:spPr/>
        <p:txBody>
          <a:bodyPr/>
          <a:lstStyle/>
          <a:p>
            <a:r>
              <a:rPr kumimoji="1" lang="ja-JP" altLang="en-US" dirty="0"/>
              <a:t>本パート概要</a:t>
            </a:r>
          </a:p>
        </p:txBody>
      </p:sp>
      <p:sp>
        <p:nvSpPr>
          <p:cNvPr id="3" name="コンテンツ プレースホルダー 2">
            <a:extLst>
              <a:ext uri="{FF2B5EF4-FFF2-40B4-BE49-F238E27FC236}">
                <a16:creationId xmlns:a16="http://schemas.microsoft.com/office/drawing/2014/main" id="{47FA553F-4237-EE2E-2761-F46F49B9BE36}"/>
              </a:ext>
            </a:extLst>
          </p:cNvPr>
          <p:cNvSpPr>
            <a:spLocks noGrp="1"/>
          </p:cNvSpPr>
          <p:nvPr>
            <p:ph idx="1"/>
          </p:nvPr>
        </p:nvSpPr>
        <p:spPr/>
        <p:txBody>
          <a:bodyPr/>
          <a:lstStyle/>
          <a:p>
            <a:r>
              <a:rPr kumimoji="1" lang="en-US" altLang="ja-JP" dirty="0" err="1"/>
              <a:t>utelecon</a:t>
            </a:r>
            <a:r>
              <a:rPr kumimoji="1" lang="ja-JP" altLang="en-US" dirty="0"/>
              <a:t>について一言</a:t>
            </a:r>
            <a:endParaRPr kumimoji="1" lang="en-US" altLang="ja-JP" dirty="0"/>
          </a:p>
          <a:p>
            <a:r>
              <a:rPr lang="en-US" altLang="ja-JP" dirty="0"/>
              <a:t>UTokyo Account</a:t>
            </a:r>
          </a:p>
          <a:p>
            <a:pPr lvl="1"/>
            <a:r>
              <a:rPr lang="ja-JP" altLang="en-US" dirty="0"/>
              <a:t>～とは</a:t>
            </a:r>
            <a:endParaRPr kumimoji="1" lang="en-US" altLang="ja-JP" dirty="0"/>
          </a:p>
          <a:p>
            <a:pPr lvl="1"/>
            <a:r>
              <a:rPr kumimoji="1" lang="ja-JP" altLang="en-US" dirty="0"/>
              <a:t>初期設定、とくに多要素認証</a:t>
            </a:r>
            <a:endParaRPr kumimoji="1" lang="en-US" altLang="ja-JP" dirty="0"/>
          </a:p>
          <a:p>
            <a:r>
              <a:rPr lang="ja-JP" altLang="en-US" dirty="0"/>
              <a:t>情報セキュリティ教育</a:t>
            </a:r>
            <a:endParaRPr lang="en-US" altLang="ja-JP" dirty="0"/>
          </a:p>
          <a:p>
            <a:r>
              <a:rPr kumimoji="1" lang="en-US" altLang="ja-JP" dirty="0"/>
              <a:t>Wi</a:t>
            </a:r>
            <a:r>
              <a:rPr lang="en-US" altLang="ja-JP" dirty="0"/>
              <a:t>-Fi</a:t>
            </a:r>
          </a:p>
          <a:p>
            <a:r>
              <a:rPr lang="ja-JP" altLang="en-US" dirty="0"/>
              <a:t>多要素認証（中級）</a:t>
            </a:r>
            <a:endParaRPr kumimoji="1" lang="ja-JP" altLang="en-US" dirty="0"/>
          </a:p>
        </p:txBody>
      </p:sp>
      <p:sp>
        <p:nvSpPr>
          <p:cNvPr id="4" name="日付プレースホルダー 3">
            <a:extLst>
              <a:ext uri="{FF2B5EF4-FFF2-40B4-BE49-F238E27FC236}">
                <a16:creationId xmlns:a16="http://schemas.microsoft.com/office/drawing/2014/main" id="{8E51E71E-3D28-8CC3-E286-884BF6FFA608}"/>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CBD834AC-7BFF-D331-CABD-20FF92E556D0}"/>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19A2C9A3-EDD5-6563-9AF8-19E8897D3BF9}"/>
              </a:ext>
            </a:extLst>
          </p:cNvPr>
          <p:cNvSpPr>
            <a:spLocks noGrp="1"/>
          </p:cNvSpPr>
          <p:nvPr>
            <p:ph type="sldNum" sz="quarter" idx="12"/>
          </p:nvPr>
        </p:nvSpPr>
        <p:spPr/>
        <p:txBody>
          <a:bodyPr/>
          <a:lstStyle/>
          <a:p>
            <a:fld id="{55E32C41-2E12-F042-B05A-CBC2BA75F68F}" type="slidenum">
              <a:rPr kumimoji="1" lang="ja-JP" altLang="en-US" smtClean="0"/>
              <a:t>12</a:t>
            </a:fld>
            <a:endParaRPr kumimoji="1" lang="ja-JP" altLang="en-US"/>
          </a:p>
        </p:txBody>
      </p:sp>
      <p:sp>
        <p:nvSpPr>
          <p:cNvPr id="7" name="正方形/長方形 6">
            <a:extLst>
              <a:ext uri="{FF2B5EF4-FFF2-40B4-BE49-F238E27FC236}">
                <a16:creationId xmlns:a16="http://schemas.microsoft.com/office/drawing/2014/main" id="{E5291FF0-BAC8-8BE8-E06C-B4234DA244C8}"/>
              </a:ext>
            </a:extLst>
          </p:cNvPr>
          <p:cNvSpPr/>
          <p:nvPr/>
        </p:nvSpPr>
        <p:spPr>
          <a:xfrm>
            <a:off x="1285874" y="3429000"/>
            <a:ext cx="5781675" cy="572294"/>
          </a:xfrm>
          <a:prstGeom prst="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76668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27928D-39CB-800C-A8E5-EC0889493CBC}"/>
              </a:ext>
            </a:extLst>
          </p:cNvPr>
          <p:cNvSpPr>
            <a:spLocks noGrp="1"/>
          </p:cNvSpPr>
          <p:nvPr>
            <p:ph type="title"/>
          </p:nvPr>
        </p:nvSpPr>
        <p:spPr/>
        <p:txBody>
          <a:bodyPr/>
          <a:lstStyle/>
          <a:p>
            <a:r>
              <a:rPr kumimoji="1" lang="en-US" altLang="ja-JP" dirty="0"/>
              <a:t>UTokyo Account</a:t>
            </a:r>
            <a:r>
              <a:rPr kumimoji="1" lang="ja-JP" altLang="en-US" dirty="0"/>
              <a:t>で実際に</a:t>
            </a:r>
            <a:r>
              <a:rPr kumimoji="1" lang="en-US" altLang="ja-JP" dirty="0"/>
              <a:t>IT</a:t>
            </a:r>
            <a:r>
              <a:rPr kumimoji="1" lang="ja-JP" altLang="en-US" dirty="0"/>
              <a:t>システムを使うまでの準備</a:t>
            </a:r>
          </a:p>
        </p:txBody>
      </p:sp>
      <p:sp>
        <p:nvSpPr>
          <p:cNvPr id="3" name="コンテンツ プレースホルダー 2">
            <a:extLst>
              <a:ext uri="{FF2B5EF4-FFF2-40B4-BE49-F238E27FC236}">
                <a16:creationId xmlns:a16="http://schemas.microsoft.com/office/drawing/2014/main" id="{F78F9910-ACC3-FBCC-DAB2-4EBDF7AB914B}"/>
              </a:ext>
            </a:extLst>
          </p:cNvPr>
          <p:cNvSpPr>
            <a:spLocks noGrp="1"/>
          </p:cNvSpPr>
          <p:nvPr>
            <p:ph idx="1"/>
          </p:nvPr>
        </p:nvSpPr>
        <p:spPr>
          <a:xfrm>
            <a:off x="838200" y="2486025"/>
            <a:ext cx="11028680" cy="3870325"/>
          </a:xfrm>
        </p:spPr>
        <p:txBody>
          <a:bodyPr>
            <a:normAutofit fontScale="92500"/>
          </a:bodyPr>
          <a:lstStyle/>
          <a:p>
            <a:pPr marL="0" indent="0">
              <a:buNone/>
            </a:pPr>
            <a:r>
              <a:rPr lang="en-US" altLang="ja-JP" dirty="0"/>
              <a:t>1.</a:t>
            </a:r>
            <a:r>
              <a:rPr lang="ja-JP" altLang="en-US" dirty="0"/>
              <a:t>「</a:t>
            </a:r>
            <a:r>
              <a:rPr lang="en-US" altLang="ja-JP" dirty="0"/>
              <a:t>10</a:t>
            </a:r>
            <a:r>
              <a:rPr lang="ja-JP" altLang="en-US" dirty="0"/>
              <a:t>ケタ」と「初期パスワード」を入手</a:t>
            </a:r>
            <a:endParaRPr lang="en-US" altLang="ja-JP" dirty="0"/>
          </a:p>
          <a:p>
            <a:pPr lvl="1"/>
            <a:r>
              <a:rPr kumimoji="1" lang="ja-JP" altLang="en-US" dirty="0"/>
              <a:t>所属部局（学部や研究科）の人事部から</a:t>
            </a:r>
            <a:endParaRPr kumimoji="1" lang="en-US" altLang="ja-JP" dirty="0"/>
          </a:p>
          <a:p>
            <a:pPr marL="0" indent="0">
              <a:buNone/>
            </a:pPr>
            <a:r>
              <a:rPr lang="en-US" altLang="ja-JP" dirty="0"/>
              <a:t>2. </a:t>
            </a:r>
            <a:r>
              <a:rPr lang="ja-JP" altLang="en-US" dirty="0">
                <a:hlinkClick r:id="rId2"/>
              </a:rPr>
              <a:t>パスワードを設定</a:t>
            </a:r>
            <a:endParaRPr lang="en-US" altLang="ja-JP" dirty="0"/>
          </a:p>
          <a:p>
            <a:pPr lvl="1"/>
            <a:r>
              <a:rPr lang="ja-JP" altLang="en-US" dirty="0"/>
              <a:t>初期パスワードのままでは使えません</a:t>
            </a:r>
            <a:endParaRPr lang="en-US" altLang="ja-JP" dirty="0"/>
          </a:p>
          <a:p>
            <a:pPr lvl="1"/>
            <a:r>
              <a:rPr lang="ja-JP" altLang="en-US" sz="2000" dirty="0"/>
              <a:t>（今は）</a:t>
            </a:r>
            <a:r>
              <a:rPr lang="ja-JP" altLang="en-US" dirty="0"/>
              <a:t>この時点で一部システム</a:t>
            </a:r>
            <a:r>
              <a:rPr lang="ja-JP" altLang="en-US" sz="2000" dirty="0"/>
              <a:t>（</a:t>
            </a:r>
            <a:r>
              <a:rPr lang="en-US" altLang="ja-JP" sz="2000" dirty="0"/>
              <a:t>UTAS</a:t>
            </a:r>
            <a:r>
              <a:rPr lang="ja-JP" altLang="en-US" sz="2000" dirty="0"/>
              <a:t>、</a:t>
            </a:r>
            <a:r>
              <a:rPr lang="en-US" altLang="ja-JP" sz="2000" dirty="0"/>
              <a:t>UTOL</a:t>
            </a:r>
            <a:r>
              <a:rPr lang="ja-JP" altLang="en-US" sz="2000" dirty="0"/>
              <a:t>など）</a:t>
            </a:r>
            <a:r>
              <a:rPr lang="ja-JP" altLang="en-US" dirty="0"/>
              <a:t>にログイン可能</a:t>
            </a:r>
            <a:endParaRPr lang="en-US" altLang="ja-JP" dirty="0"/>
          </a:p>
          <a:p>
            <a:pPr marL="0" indent="0">
              <a:buNone/>
            </a:pPr>
            <a:r>
              <a:rPr lang="en-US" altLang="ja-JP" dirty="0"/>
              <a:t>3. </a:t>
            </a:r>
            <a:r>
              <a:rPr lang="ja-JP" altLang="en-US" dirty="0">
                <a:hlinkClick r:id="rId3"/>
              </a:rPr>
              <a:t>多要素認証</a:t>
            </a:r>
            <a:r>
              <a:rPr lang="ja-JP" altLang="en-US" dirty="0"/>
              <a:t>を設定</a:t>
            </a:r>
            <a:endParaRPr lang="en-US" altLang="ja-JP" dirty="0"/>
          </a:p>
          <a:p>
            <a:pPr lvl="1"/>
            <a:r>
              <a:rPr lang="ja-JP" altLang="en-US" dirty="0"/>
              <a:t>全てのシステムにログインが可能</a:t>
            </a:r>
            <a:endParaRPr lang="en-US" altLang="ja-JP" dirty="0"/>
          </a:p>
        </p:txBody>
      </p:sp>
      <p:sp>
        <p:nvSpPr>
          <p:cNvPr id="4" name="日付プレースホルダー 3">
            <a:extLst>
              <a:ext uri="{FF2B5EF4-FFF2-40B4-BE49-F238E27FC236}">
                <a16:creationId xmlns:a16="http://schemas.microsoft.com/office/drawing/2014/main" id="{B3D0F8D8-6F7C-93E9-57A5-A067B7AC6A1E}"/>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9CC00B5C-BA69-09BD-AB01-9BE074F4DF29}"/>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27EFDDCB-E135-F503-FF5B-28E8E77B62EC}"/>
              </a:ext>
            </a:extLst>
          </p:cNvPr>
          <p:cNvSpPr>
            <a:spLocks noGrp="1"/>
          </p:cNvSpPr>
          <p:nvPr>
            <p:ph type="sldNum" sz="quarter" idx="12"/>
          </p:nvPr>
        </p:nvSpPr>
        <p:spPr/>
        <p:txBody>
          <a:bodyPr/>
          <a:lstStyle/>
          <a:p>
            <a:fld id="{55E32C41-2E12-F042-B05A-CBC2BA75F68F}" type="slidenum">
              <a:rPr kumimoji="1" lang="ja-JP" altLang="en-US" smtClean="0"/>
              <a:t>13</a:t>
            </a:fld>
            <a:endParaRPr kumimoji="1" lang="ja-JP" altLang="en-US"/>
          </a:p>
        </p:txBody>
      </p:sp>
      <p:grpSp>
        <p:nvGrpSpPr>
          <p:cNvPr id="11" name="グループ化 10">
            <a:extLst>
              <a:ext uri="{FF2B5EF4-FFF2-40B4-BE49-F238E27FC236}">
                <a16:creationId xmlns:a16="http://schemas.microsoft.com/office/drawing/2014/main" id="{5869DC35-E202-6034-D602-B45935DDC3D8}"/>
              </a:ext>
            </a:extLst>
          </p:cNvPr>
          <p:cNvGrpSpPr/>
          <p:nvPr/>
        </p:nvGrpSpPr>
        <p:grpSpPr>
          <a:xfrm>
            <a:off x="1380670" y="1717517"/>
            <a:ext cx="4715330" cy="617676"/>
            <a:chOff x="1374140" y="1705313"/>
            <a:chExt cx="4715330" cy="617676"/>
          </a:xfrm>
        </p:grpSpPr>
        <p:sp>
          <p:nvSpPr>
            <p:cNvPr id="8" name="テキスト ボックス 7">
              <a:hlinkClick r:id="rId4"/>
              <a:extLst>
                <a:ext uri="{FF2B5EF4-FFF2-40B4-BE49-F238E27FC236}">
                  <a16:creationId xmlns:a16="http://schemas.microsoft.com/office/drawing/2014/main" id="{98AEC245-98F6-D27E-5DB0-DB4BFDF19939}"/>
                </a:ext>
              </a:extLst>
            </p:cNvPr>
            <p:cNvSpPr txBox="1"/>
            <p:nvPr/>
          </p:nvSpPr>
          <p:spPr>
            <a:xfrm>
              <a:off x="1374140" y="1717894"/>
              <a:ext cx="4447540" cy="584775"/>
            </a:xfrm>
            <a:prstGeom prst="rect">
              <a:avLst/>
            </a:prstGeom>
            <a:noFill/>
            <a:ln w="9525">
              <a:solidFill>
                <a:schemeClr val="tx1"/>
              </a:solidFill>
            </a:ln>
          </p:spPr>
          <p:txBody>
            <a:bodyPr wrap="square">
              <a:spAutoFit/>
            </a:bodyPr>
            <a:lstStyle/>
            <a:p>
              <a:r>
                <a:rPr lang="en-US" altLang="ja-JP" sz="3200" dirty="0"/>
                <a:t>utelecon </a:t>
              </a:r>
              <a:r>
                <a:rPr lang="en-US" altLang="ja-JP" sz="3200" dirty="0" err="1"/>
                <a:t>utokyo</a:t>
              </a:r>
              <a:r>
                <a:rPr lang="en-US" altLang="ja-JP" sz="3200" dirty="0"/>
                <a:t> account </a:t>
              </a:r>
            </a:p>
          </p:txBody>
        </p:sp>
        <p:pic>
          <p:nvPicPr>
            <p:cNvPr id="9" name="図 8" descr="アイコン&#10;&#10;自動的に生成された説明">
              <a:extLst>
                <a:ext uri="{FF2B5EF4-FFF2-40B4-BE49-F238E27FC236}">
                  <a16:creationId xmlns:a16="http://schemas.microsoft.com/office/drawing/2014/main" id="{84C5151D-CE8D-04AA-69B3-6EAF7FA278D0}"/>
                </a:ext>
              </a:extLst>
            </p:cNvPr>
            <p:cNvPicPr>
              <a:picLocks noChangeAspect="1"/>
            </p:cNvPicPr>
            <p:nvPr/>
          </p:nvPicPr>
          <p:blipFill>
            <a:blip r:embed="rId5"/>
            <a:stretch>
              <a:fillRect/>
            </a:stretch>
          </p:blipFill>
          <p:spPr>
            <a:xfrm flipH="1">
              <a:off x="5553890" y="1705313"/>
              <a:ext cx="535580" cy="617676"/>
            </a:xfrm>
            <a:prstGeom prst="rect">
              <a:avLst/>
            </a:prstGeom>
          </p:spPr>
        </p:pic>
      </p:grpSp>
    </p:spTree>
    <p:extLst>
      <p:ext uri="{BB962C8B-B14F-4D97-AF65-F5344CB8AC3E}">
        <p14:creationId xmlns:p14="http://schemas.microsoft.com/office/powerpoint/2010/main" val="3910367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8AFA5A-05C7-50B7-DE84-578E2E4D4421}"/>
              </a:ext>
            </a:extLst>
          </p:cNvPr>
          <p:cNvSpPr>
            <a:spLocks noGrp="1"/>
          </p:cNvSpPr>
          <p:nvPr>
            <p:ph type="title"/>
          </p:nvPr>
        </p:nvSpPr>
        <p:spPr/>
        <p:txBody>
          <a:bodyPr/>
          <a:lstStyle/>
          <a:p>
            <a:r>
              <a:rPr lang="en-US" altLang="ja-JP" dirty="0"/>
              <a:t>UTokyo Account</a:t>
            </a:r>
            <a:r>
              <a:rPr kumimoji="1" lang="ja-JP" altLang="en-US" dirty="0"/>
              <a:t>パスワード設定画面</a:t>
            </a:r>
          </a:p>
        </p:txBody>
      </p:sp>
      <p:sp>
        <p:nvSpPr>
          <p:cNvPr id="4" name="日付プレースホルダー 3">
            <a:extLst>
              <a:ext uri="{FF2B5EF4-FFF2-40B4-BE49-F238E27FC236}">
                <a16:creationId xmlns:a16="http://schemas.microsoft.com/office/drawing/2014/main" id="{5BDAA03F-54F2-7E16-C864-F2477B05E8D7}"/>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3FECA92E-90AC-B873-90F0-F51E867A49AB}"/>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B3030DAC-CE1D-62B0-889A-D11D7CA46588}"/>
              </a:ext>
            </a:extLst>
          </p:cNvPr>
          <p:cNvSpPr>
            <a:spLocks noGrp="1"/>
          </p:cNvSpPr>
          <p:nvPr>
            <p:ph type="sldNum" sz="quarter" idx="12"/>
          </p:nvPr>
        </p:nvSpPr>
        <p:spPr/>
        <p:txBody>
          <a:bodyPr/>
          <a:lstStyle/>
          <a:p>
            <a:fld id="{55E32C41-2E12-F042-B05A-CBC2BA75F68F}" type="slidenum">
              <a:rPr kumimoji="1" lang="ja-JP" altLang="en-US" smtClean="0"/>
              <a:t>14</a:t>
            </a:fld>
            <a:endParaRPr kumimoji="1" lang="ja-JP" altLang="en-US"/>
          </a:p>
        </p:txBody>
      </p:sp>
      <p:sp>
        <p:nvSpPr>
          <p:cNvPr id="3" name="テキスト プレースホルダー 2">
            <a:extLst>
              <a:ext uri="{FF2B5EF4-FFF2-40B4-BE49-F238E27FC236}">
                <a16:creationId xmlns:a16="http://schemas.microsoft.com/office/drawing/2014/main" id="{95438A45-ADAF-E068-0B93-2D8CC3C22027}"/>
              </a:ext>
            </a:extLst>
          </p:cNvPr>
          <p:cNvSpPr>
            <a:spLocks noGrp="1"/>
          </p:cNvSpPr>
          <p:nvPr>
            <p:ph type="body" idx="4294967295"/>
          </p:nvPr>
        </p:nvSpPr>
        <p:spPr/>
        <p:txBody>
          <a:bodyPr/>
          <a:lstStyle/>
          <a:p>
            <a:endParaRPr kumimoji="1" lang="ja-JP" altLang="en-US" dirty="0"/>
          </a:p>
        </p:txBody>
      </p:sp>
      <p:sp>
        <p:nvSpPr>
          <p:cNvPr id="7" name="テキスト ボックス 6">
            <a:extLst>
              <a:ext uri="{FF2B5EF4-FFF2-40B4-BE49-F238E27FC236}">
                <a16:creationId xmlns:a16="http://schemas.microsoft.com/office/drawing/2014/main" id="{5207D7AF-7909-FB25-D15F-4F6B508A2502}"/>
              </a:ext>
            </a:extLst>
          </p:cNvPr>
          <p:cNvSpPr txBox="1"/>
          <p:nvPr/>
        </p:nvSpPr>
        <p:spPr>
          <a:xfrm>
            <a:off x="1139059" y="3429000"/>
            <a:ext cx="5002716" cy="461665"/>
          </a:xfrm>
          <a:prstGeom prst="rect">
            <a:avLst/>
          </a:prstGeom>
          <a:noFill/>
        </p:spPr>
        <p:txBody>
          <a:bodyPr wrap="none" rtlCol="0">
            <a:spAutoFit/>
          </a:bodyPr>
          <a:lstStyle/>
          <a:p>
            <a:r>
              <a:rPr kumimoji="1" lang="en-US" altLang="ja-JP" sz="2400" dirty="0"/>
              <a:t>10</a:t>
            </a:r>
            <a:r>
              <a:rPr kumimoji="1" lang="ja-JP" altLang="en-US" sz="2400" dirty="0"/>
              <a:t>桁を</a:t>
            </a:r>
            <a:r>
              <a:rPr kumimoji="1" lang="ja-JP" altLang="en-US" sz="2400" dirty="0">
                <a:solidFill>
                  <a:srgbClr val="FF0000"/>
                </a:solidFill>
              </a:rPr>
              <a:t>（</a:t>
            </a:r>
            <a:r>
              <a:rPr kumimoji="1" lang="en-US" altLang="ja-JP" sz="2400" dirty="0">
                <a:solidFill>
                  <a:srgbClr val="FF0000"/>
                </a:solidFill>
              </a:rPr>
              <a:t>@utac</a:t>
            </a:r>
            <a:r>
              <a:rPr kumimoji="1" lang="ja-JP" altLang="en-US" sz="2400" dirty="0">
                <a:solidFill>
                  <a:srgbClr val="FF0000"/>
                </a:solidFill>
              </a:rPr>
              <a:t>以降はナシで）</a:t>
            </a:r>
            <a:r>
              <a:rPr kumimoji="1" lang="ja-JP" altLang="en-US" sz="2400" dirty="0"/>
              <a:t>入力</a:t>
            </a:r>
          </a:p>
        </p:txBody>
      </p:sp>
      <p:sp>
        <p:nvSpPr>
          <p:cNvPr id="10" name="四角形: 角を丸くする 9">
            <a:extLst>
              <a:ext uri="{FF2B5EF4-FFF2-40B4-BE49-F238E27FC236}">
                <a16:creationId xmlns:a16="http://schemas.microsoft.com/office/drawing/2014/main" id="{E1A8B292-551D-9B56-B543-991B537048AF}"/>
              </a:ext>
            </a:extLst>
          </p:cNvPr>
          <p:cNvSpPr/>
          <p:nvPr/>
        </p:nvSpPr>
        <p:spPr>
          <a:xfrm>
            <a:off x="7954027" y="4146115"/>
            <a:ext cx="2705622" cy="438411"/>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8" name="コンテンツ プレースホルダー 7" descr="グラフィカル ユーザー インターフェイス, アプリケーション&#10;&#10;自動的に生成された説明">
            <a:extLst>
              <a:ext uri="{FF2B5EF4-FFF2-40B4-BE49-F238E27FC236}">
                <a16:creationId xmlns:a16="http://schemas.microsoft.com/office/drawing/2014/main" id="{1CFB42AB-B275-9E41-E487-EAA68A075863}"/>
              </a:ext>
            </a:extLst>
          </p:cNvPr>
          <p:cNvPicPr>
            <a:picLocks noGrp="1" noChangeAspect="1"/>
          </p:cNvPicPr>
          <p:nvPr>
            <p:ph idx="1"/>
          </p:nvPr>
        </p:nvPicPr>
        <p:blipFill>
          <a:blip r:embed="rId2"/>
          <a:stretch>
            <a:fillRect/>
          </a:stretch>
        </p:blipFill>
        <p:spPr>
          <a:xfrm>
            <a:off x="6246939" y="1847850"/>
            <a:ext cx="5519801" cy="4351338"/>
          </a:xfrm>
        </p:spPr>
      </p:pic>
      <p:cxnSp>
        <p:nvCxnSpPr>
          <p:cNvPr id="11" name="直線コネクタ 10">
            <a:extLst>
              <a:ext uri="{FF2B5EF4-FFF2-40B4-BE49-F238E27FC236}">
                <a16:creationId xmlns:a16="http://schemas.microsoft.com/office/drawing/2014/main" id="{E4A3ECD3-9468-267E-D4A8-7AA908791F28}"/>
              </a:ext>
            </a:extLst>
          </p:cNvPr>
          <p:cNvCxnSpPr>
            <a:stCxn id="7" idx="3"/>
          </p:cNvCxnSpPr>
          <p:nvPr/>
        </p:nvCxnSpPr>
        <p:spPr>
          <a:xfrm>
            <a:off x="6141775" y="3659833"/>
            <a:ext cx="1812252" cy="616892"/>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0791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BB9D62-93D0-BFD3-B74C-06A33522C5FC}"/>
              </a:ext>
            </a:extLst>
          </p:cNvPr>
          <p:cNvSpPr>
            <a:spLocks noGrp="1"/>
          </p:cNvSpPr>
          <p:nvPr>
            <p:ph type="title"/>
          </p:nvPr>
        </p:nvSpPr>
        <p:spPr/>
        <p:txBody>
          <a:bodyPr/>
          <a:lstStyle/>
          <a:p>
            <a:r>
              <a:rPr kumimoji="1" lang="ja-JP" altLang="en-US" dirty="0"/>
              <a:t>ためしに</a:t>
            </a:r>
            <a:r>
              <a:rPr kumimoji="1" lang="en-US" altLang="ja-JP" dirty="0"/>
              <a:t>UTOL</a:t>
            </a:r>
            <a:r>
              <a:rPr kumimoji="1" lang="ja-JP" altLang="en-US" dirty="0"/>
              <a:t>にログインしてみる</a:t>
            </a:r>
          </a:p>
        </p:txBody>
      </p:sp>
      <p:sp>
        <p:nvSpPr>
          <p:cNvPr id="4" name="日付プレースホルダー 3">
            <a:extLst>
              <a:ext uri="{FF2B5EF4-FFF2-40B4-BE49-F238E27FC236}">
                <a16:creationId xmlns:a16="http://schemas.microsoft.com/office/drawing/2014/main" id="{6A275300-1B13-C043-B1DC-ED892E6BEB43}"/>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5667A88C-7A96-96D0-A0D8-379C4D2756A0}"/>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64AAE226-F937-D74E-956C-2F9EF680A1CC}"/>
              </a:ext>
            </a:extLst>
          </p:cNvPr>
          <p:cNvSpPr>
            <a:spLocks noGrp="1"/>
          </p:cNvSpPr>
          <p:nvPr>
            <p:ph type="sldNum" sz="quarter" idx="12"/>
          </p:nvPr>
        </p:nvSpPr>
        <p:spPr/>
        <p:txBody>
          <a:bodyPr/>
          <a:lstStyle/>
          <a:p>
            <a:fld id="{55E32C41-2E12-F042-B05A-CBC2BA75F68F}" type="slidenum">
              <a:rPr kumimoji="1" lang="ja-JP" altLang="en-US" smtClean="0"/>
              <a:t>15</a:t>
            </a:fld>
            <a:endParaRPr kumimoji="1" lang="ja-JP" altLang="en-US"/>
          </a:p>
        </p:txBody>
      </p:sp>
      <p:pic>
        <p:nvPicPr>
          <p:cNvPr id="20" name="utol-login">
            <a:hlinkClick r:id="" action="ppaction://media"/>
            <a:extLst>
              <a:ext uri="{FF2B5EF4-FFF2-40B4-BE49-F238E27FC236}">
                <a16:creationId xmlns:a16="http://schemas.microsoft.com/office/drawing/2014/main" id="{C7CC3F09-ACFA-B514-3823-5721FF9E4C3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096000" y="1785461"/>
            <a:ext cx="5903291" cy="4195208"/>
          </a:xfrm>
        </p:spPr>
      </p:pic>
      <p:sp>
        <p:nvSpPr>
          <p:cNvPr id="21" name="テキスト プレースホルダー 20">
            <a:extLst>
              <a:ext uri="{FF2B5EF4-FFF2-40B4-BE49-F238E27FC236}">
                <a16:creationId xmlns:a16="http://schemas.microsoft.com/office/drawing/2014/main" id="{F7967732-7960-7607-4004-85DA66942B81}"/>
              </a:ext>
            </a:extLst>
          </p:cNvPr>
          <p:cNvSpPr>
            <a:spLocks noGrp="1"/>
          </p:cNvSpPr>
          <p:nvPr>
            <p:ph type="body" idx="4294967295"/>
          </p:nvPr>
        </p:nvSpPr>
        <p:spPr>
          <a:xfrm>
            <a:off x="320040" y="1825625"/>
            <a:ext cx="5590430" cy="4351338"/>
          </a:xfrm>
        </p:spPr>
        <p:txBody>
          <a:bodyPr/>
          <a:lstStyle/>
          <a:p>
            <a:r>
              <a:rPr lang="ja-JP" altLang="en-US" dirty="0"/>
              <a:t>注：多要素認証を設定（後述）した場合の画面です</a:t>
            </a:r>
            <a:endParaRPr lang="en-US" altLang="ja-JP" dirty="0"/>
          </a:p>
          <a:p>
            <a:r>
              <a:rPr kumimoji="1" lang="ja-JP" altLang="en-US" dirty="0"/>
              <a:t>たった今は多要素認証なしでも</a:t>
            </a:r>
            <a:r>
              <a:rPr kumimoji="1" lang="en-US" altLang="ja-JP" dirty="0"/>
              <a:t>UTOL</a:t>
            </a:r>
            <a:r>
              <a:rPr kumimoji="1" lang="ja-JP" altLang="en-US" dirty="0"/>
              <a:t>は使えますが、もうすぐ</a:t>
            </a:r>
            <a:r>
              <a:rPr lang="ja-JP" altLang="en-US" dirty="0"/>
              <a:t>多要素認証なしでは使えなく</a:t>
            </a:r>
            <a:r>
              <a:rPr kumimoji="1" lang="ja-JP" altLang="en-US" dirty="0"/>
              <a:t>なります</a:t>
            </a:r>
          </a:p>
        </p:txBody>
      </p:sp>
      <p:sp>
        <p:nvSpPr>
          <p:cNvPr id="7" name="テキスト ボックス 6">
            <a:extLst>
              <a:ext uri="{FF2B5EF4-FFF2-40B4-BE49-F238E27FC236}">
                <a16:creationId xmlns:a16="http://schemas.microsoft.com/office/drawing/2014/main" id="{65303333-98FF-04BA-FA25-5C10FEC303B9}"/>
              </a:ext>
            </a:extLst>
          </p:cNvPr>
          <p:cNvSpPr txBox="1"/>
          <p:nvPr/>
        </p:nvSpPr>
        <p:spPr>
          <a:xfrm>
            <a:off x="7435849" y="5992297"/>
            <a:ext cx="3223591" cy="369332"/>
          </a:xfrm>
          <a:prstGeom prst="rect">
            <a:avLst/>
          </a:prstGeom>
          <a:noFill/>
        </p:spPr>
        <p:txBody>
          <a:bodyPr wrap="square">
            <a:spAutoFit/>
          </a:bodyPr>
          <a:lstStyle/>
          <a:p>
            <a:r>
              <a:rPr lang="ja-JP" altLang="en-US" dirty="0">
                <a:hlinkClick r:id="rId5"/>
              </a:rPr>
              <a:t>https://youtu.be/RqbacxwxeFA</a:t>
            </a:r>
            <a:endParaRPr lang="en-US" altLang="ja-JP" dirty="0"/>
          </a:p>
        </p:txBody>
      </p:sp>
    </p:spTree>
    <p:extLst>
      <p:ext uri="{BB962C8B-B14F-4D97-AF65-F5344CB8AC3E}">
        <p14:creationId xmlns:p14="http://schemas.microsoft.com/office/powerpoint/2010/main" val="3748379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434"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0"/>
                </p:tgtEl>
              </p:cMediaNode>
            </p:vide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967D42-1349-C1DC-B53F-34480805FD35}"/>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6614C49A-5C50-7CFD-F0EE-A4BD7E2D3BCE}"/>
              </a:ext>
            </a:extLst>
          </p:cNvPr>
          <p:cNvSpPr>
            <a:spLocks noGrp="1"/>
          </p:cNvSpPr>
          <p:nvPr>
            <p:ph type="title"/>
          </p:nvPr>
        </p:nvSpPr>
        <p:spPr/>
        <p:txBody>
          <a:bodyPr/>
          <a:lstStyle/>
          <a:p>
            <a:r>
              <a:rPr kumimoji="1" lang="ja-JP" altLang="en-US" dirty="0"/>
              <a:t>多要素認証</a:t>
            </a:r>
          </a:p>
        </p:txBody>
      </p:sp>
      <p:sp>
        <p:nvSpPr>
          <p:cNvPr id="3" name="コンテンツ プレースホルダー 2">
            <a:extLst>
              <a:ext uri="{FF2B5EF4-FFF2-40B4-BE49-F238E27FC236}">
                <a16:creationId xmlns:a16="http://schemas.microsoft.com/office/drawing/2014/main" id="{F58E487C-2D2E-7C36-FC2D-020D392BDD66}"/>
              </a:ext>
            </a:extLst>
          </p:cNvPr>
          <p:cNvSpPr>
            <a:spLocks noGrp="1"/>
          </p:cNvSpPr>
          <p:nvPr>
            <p:ph idx="1"/>
          </p:nvPr>
        </p:nvSpPr>
        <p:spPr>
          <a:xfrm>
            <a:off x="315315" y="2027756"/>
            <a:ext cx="11535245" cy="3843655"/>
          </a:xfrm>
        </p:spPr>
        <p:txBody>
          <a:bodyPr>
            <a:normAutofit/>
          </a:bodyPr>
          <a:lstStyle/>
          <a:p>
            <a:endParaRPr kumimoji="1" lang="ja-JP" altLang="en-US" dirty="0"/>
          </a:p>
        </p:txBody>
      </p:sp>
      <p:sp>
        <p:nvSpPr>
          <p:cNvPr id="4" name="日付プレースホルダー 3">
            <a:extLst>
              <a:ext uri="{FF2B5EF4-FFF2-40B4-BE49-F238E27FC236}">
                <a16:creationId xmlns:a16="http://schemas.microsoft.com/office/drawing/2014/main" id="{8B4AF5B8-16DA-FD08-8569-DD0AFC2103AC}"/>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3002A2C0-2C0F-5603-3388-0B12DED85C72}"/>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A2EBCA23-F8BF-FE14-F035-643087F57040}"/>
              </a:ext>
            </a:extLst>
          </p:cNvPr>
          <p:cNvSpPr>
            <a:spLocks noGrp="1"/>
          </p:cNvSpPr>
          <p:nvPr>
            <p:ph type="sldNum" sz="quarter" idx="12"/>
          </p:nvPr>
        </p:nvSpPr>
        <p:spPr/>
        <p:txBody>
          <a:bodyPr/>
          <a:lstStyle/>
          <a:p>
            <a:fld id="{EDF77D8D-9987-453A-9A05-EB91CA595C68}" type="slidenum">
              <a:rPr kumimoji="1" lang="ja-JP" altLang="en-US" smtClean="0"/>
              <a:pPr/>
              <a:t>16</a:t>
            </a:fld>
            <a:endParaRPr kumimoji="1" lang="ja-JP" altLang="en-US"/>
          </a:p>
        </p:txBody>
      </p:sp>
      <p:grpSp>
        <p:nvGrpSpPr>
          <p:cNvPr id="7" name="グループ化 6">
            <a:extLst>
              <a:ext uri="{FF2B5EF4-FFF2-40B4-BE49-F238E27FC236}">
                <a16:creationId xmlns:a16="http://schemas.microsoft.com/office/drawing/2014/main" id="{8CEA898C-EC6F-D7CB-DE03-0CF084470B9E}"/>
              </a:ext>
            </a:extLst>
          </p:cNvPr>
          <p:cNvGrpSpPr/>
          <p:nvPr/>
        </p:nvGrpSpPr>
        <p:grpSpPr>
          <a:xfrm>
            <a:off x="3581400" y="3640745"/>
            <a:ext cx="4715330" cy="617676"/>
            <a:chOff x="1374140" y="1705313"/>
            <a:chExt cx="4715330" cy="617676"/>
          </a:xfrm>
        </p:grpSpPr>
        <p:sp>
          <p:nvSpPr>
            <p:cNvPr id="8" name="テキスト ボックス 7">
              <a:hlinkClick r:id="rId2"/>
              <a:extLst>
                <a:ext uri="{FF2B5EF4-FFF2-40B4-BE49-F238E27FC236}">
                  <a16:creationId xmlns:a16="http://schemas.microsoft.com/office/drawing/2014/main" id="{89779D66-171E-D2E7-302F-47718DFB10B8}"/>
                </a:ext>
              </a:extLst>
            </p:cNvPr>
            <p:cNvSpPr txBox="1"/>
            <p:nvPr/>
          </p:nvSpPr>
          <p:spPr>
            <a:xfrm>
              <a:off x="1374140" y="1717894"/>
              <a:ext cx="4447540" cy="584775"/>
            </a:xfrm>
            <a:prstGeom prst="rect">
              <a:avLst/>
            </a:prstGeom>
            <a:noFill/>
            <a:ln w="9525">
              <a:solidFill>
                <a:schemeClr val="tx1"/>
              </a:solidFill>
            </a:ln>
          </p:spPr>
          <p:txBody>
            <a:bodyPr wrap="square">
              <a:spAutoFit/>
            </a:bodyPr>
            <a:lstStyle/>
            <a:p>
              <a:r>
                <a:rPr lang="en-US" altLang="ja-JP" sz="3200" dirty="0" err="1"/>
                <a:t>utelecon</a:t>
              </a:r>
              <a:r>
                <a:rPr lang="en-US" altLang="ja-JP" sz="3200" dirty="0"/>
                <a:t> </a:t>
              </a:r>
              <a:r>
                <a:rPr lang="ja-JP" altLang="en-US" sz="3200" dirty="0"/>
                <a:t>多要素</a:t>
              </a:r>
              <a:endParaRPr lang="en-US" altLang="ja-JP" sz="3200" dirty="0"/>
            </a:p>
          </p:txBody>
        </p:sp>
        <p:pic>
          <p:nvPicPr>
            <p:cNvPr id="9" name="図 8" descr="アイコン&#10;&#10;自動的に生成された説明">
              <a:extLst>
                <a:ext uri="{FF2B5EF4-FFF2-40B4-BE49-F238E27FC236}">
                  <a16:creationId xmlns:a16="http://schemas.microsoft.com/office/drawing/2014/main" id="{080E698C-3B4E-130D-5FA3-8439301F149F}"/>
                </a:ext>
              </a:extLst>
            </p:cNvPr>
            <p:cNvPicPr>
              <a:picLocks noChangeAspect="1"/>
            </p:cNvPicPr>
            <p:nvPr/>
          </p:nvPicPr>
          <p:blipFill>
            <a:blip r:embed="rId3"/>
            <a:stretch>
              <a:fillRect/>
            </a:stretch>
          </p:blipFill>
          <p:spPr>
            <a:xfrm flipH="1">
              <a:off x="5553890" y="1705313"/>
              <a:ext cx="535580" cy="617676"/>
            </a:xfrm>
            <a:prstGeom prst="rect">
              <a:avLst/>
            </a:prstGeom>
          </p:spPr>
        </p:pic>
      </p:grpSp>
    </p:spTree>
    <p:extLst>
      <p:ext uri="{BB962C8B-B14F-4D97-AF65-F5344CB8AC3E}">
        <p14:creationId xmlns:p14="http://schemas.microsoft.com/office/powerpoint/2010/main" val="38625671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A3D6B7-7D8D-4530-96FD-42CBAB5C2079}"/>
              </a:ext>
            </a:extLst>
          </p:cNvPr>
          <p:cNvSpPr>
            <a:spLocks noGrp="1"/>
          </p:cNvSpPr>
          <p:nvPr>
            <p:ph type="title"/>
          </p:nvPr>
        </p:nvSpPr>
        <p:spPr/>
        <p:txBody>
          <a:bodyPr/>
          <a:lstStyle/>
          <a:p>
            <a:r>
              <a:rPr kumimoji="1" lang="ja-JP" altLang="en-US" dirty="0"/>
              <a:t>多要素認証とは</a:t>
            </a:r>
          </a:p>
        </p:txBody>
      </p:sp>
      <p:sp>
        <p:nvSpPr>
          <p:cNvPr id="3" name="コンテンツ プレースホルダー 2">
            <a:extLst>
              <a:ext uri="{FF2B5EF4-FFF2-40B4-BE49-F238E27FC236}">
                <a16:creationId xmlns:a16="http://schemas.microsoft.com/office/drawing/2014/main" id="{D4E777CB-0FF5-477E-AA59-61B96770E438}"/>
              </a:ext>
            </a:extLst>
          </p:cNvPr>
          <p:cNvSpPr>
            <a:spLocks noGrp="1"/>
          </p:cNvSpPr>
          <p:nvPr>
            <p:ph idx="1"/>
          </p:nvPr>
        </p:nvSpPr>
        <p:spPr>
          <a:xfrm>
            <a:off x="315315" y="2027756"/>
            <a:ext cx="11535245" cy="3843655"/>
          </a:xfrm>
        </p:spPr>
        <p:txBody>
          <a:bodyPr>
            <a:normAutofit/>
          </a:bodyPr>
          <a:lstStyle/>
          <a:p>
            <a:r>
              <a:rPr kumimoji="1" lang="ja-JP" altLang="en-US" dirty="0"/>
              <a:t>一般には、正当な利用者しか知る（持つ）はずのない</a:t>
            </a:r>
            <a:r>
              <a:rPr kumimoji="1" lang="en-US" altLang="ja-JP" dirty="0">
                <a:solidFill>
                  <a:srgbClr val="0070C0"/>
                </a:solidFill>
              </a:rPr>
              <a:t>2</a:t>
            </a:r>
            <a:r>
              <a:rPr kumimoji="1" lang="ja-JP" altLang="en-US" dirty="0">
                <a:solidFill>
                  <a:srgbClr val="0070C0"/>
                </a:solidFill>
              </a:rPr>
              <a:t>つ以上の情報</a:t>
            </a:r>
            <a:r>
              <a:rPr lang="ja-JP" altLang="en-US" dirty="0"/>
              <a:t>を確認してログイン許可すること</a:t>
            </a:r>
            <a:endParaRPr lang="en-US" altLang="ja-JP" dirty="0"/>
          </a:p>
          <a:p>
            <a:pPr lvl="1"/>
            <a:r>
              <a:rPr kumimoji="1" lang="ja-JP" altLang="en-US" dirty="0"/>
              <a:t>パスワード、</a:t>
            </a:r>
            <a:r>
              <a:rPr lang="ja-JP" altLang="en-US" dirty="0"/>
              <a:t>電話、スマホ、専用デバイス、生体情報、</a:t>
            </a:r>
            <a:r>
              <a:rPr lang="en-US" altLang="ja-JP" dirty="0"/>
              <a:t>etc.</a:t>
            </a:r>
          </a:p>
          <a:p>
            <a:r>
              <a:rPr lang="ja-JP" altLang="en-US" dirty="0"/>
              <a:t>パターン</a:t>
            </a:r>
            <a:r>
              <a:rPr lang="en-US" altLang="ja-JP" dirty="0"/>
              <a:t>1:</a:t>
            </a:r>
            <a:r>
              <a:rPr lang="ja-JP" altLang="en-US" dirty="0">
                <a:solidFill>
                  <a:srgbClr val="F010D5"/>
                </a:solidFill>
              </a:rPr>
              <a:t>  </a:t>
            </a:r>
            <a:r>
              <a:rPr kumimoji="1" lang="ja-JP" altLang="en-US" dirty="0">
                <a:solidFill>
                  <a:srgbClr val="0070C0"/>
                </a:solidFill>
              </a:rPr>
              <a:t>パスワード</a:t>
            </a:r>
            <a:r>
              <a:rPr kumimoji="1" lang="ja-JP" altLang="en-US" dirty="0"/>
              <a:t>＋</a:t>
            </a:r>
            <a:r>
              <a:rPr kumimoji="1" lang="ja-JP" altLang="en-US" dirty="0">
                <a:solidFill>
                  <a:srgbClr val="0070C0"/>
                </a:solidFill>
              </a:rPr>
              <a:t>何か</a:t>
            </a:r>
            <a:endParaRPr lang="en-US" altLang="ja-JP" dirty="0">
              <a:solidFill>
                <a:srgbClr val="0070C0"/>
              </a:solidFill>
            </a:endParaRPr>
          </a:p>
          <a:p>
            <a:r>
              <a:rPr kumimoji="1" lang="ja-JP" altLang="en-US" dirty="0"/>
              <a:t>パターン</a:t>
            </a:r>
            <a:r>
              <a:rPr kumimoji="1" lang="en-US" altLang="ja-JP" dirty="0"/>
              <a:t>2:</a:t>
            </a:r>
            <a:r>
              <a:rPr kumimoji="1" lang="ja-JP" altLang="en-US" dirty="0"/>
              <a:t>  「</a:t>
            </a:r>
            <a:r>
              <a:rPr lang="ja-JP" altLang="en-US" dirty="0"/>
              <a:t>パスワードレス認証」</a:t>
            </a:r>
            <a:endParaRPr lang="en-US" altLang="ja-JP" dirty="0"/>
          </a:p>
          <a:p>
            <a:pPr lvl="1"/>
            <a:r>
              <a:rPr lang="ja-JP" altLang="en-US" dirty="0">
                <a:solidFill>
                  <a:srgbClr val="0070C0"/>
                </a:solidFill>
              </a:rPr>
              <a:t>スマホ</a:t>
            </a:r>
            <a:r>
              <a:rPr lang="ja-JP" altLang="en-US" dirty="0"/>
              <a:t>＋</a:t>
            </a:r>
            <a:r>
              <a:rPr lang="ja-JP" altLang="en-US" dirty="0">
                <a:solidFill>
                  <a:srgbClr val="0070C0"/>
                </a:solidFill>
              </a:rPr>
              <a:t>生体情報</a:t>
            </a:r>
            <a:endParaRPr lang="en-US" altLang="ja-JP" dirty="0">
              <a:solidFill>
                <a:srgbClr val="0070C0"/>
              </a:solidFill>
            </a:endParaRPr>
          </a:p>
          <a:p>
            <a:pPr lvl="1"/>
            <a:r>
              <a:rPr lang="ja-JP" altLang="en-US" dirty="0">
                <a:solidFill>
                  <a:srgbClr val="0070C0"/>
                </a:solidFill>
              </a:rPr>
              <a:t>専用デバイス</a:t>
            </a:r>
            <a:r>
              <a:rPr lang="ja-JP" altLang="en-US" dirty="0"/>
              <a:t>＋</a:t>
            </a:r>
            <a:r>
              <a:rPr lang="ja-JP" altLang="en-US" dirty="0">
                <a:solidFill>
                  <a:srgbClr val="0070C0"/>
                </a:solidFill>
              </a:rPr>
              <a:t>生体情報</a:t>
            </a:r>
            <a:r>
              <a:rPr lang="ja-JP" altLang="en-US" dirty="0"/>
              <a:t>など</a:t>
            </a:r>
            <a:endParaRPr kumimoji="1" lang="ja-JP" altLang="en-US" dirty="0"/>
          </a:p>
        </p:txBody>
      </p:sp>
      <p:sp>
        <p:nvSpPr>
          <p:cNvPr id="4" name="日付プレースホルダー 3">
            <a:extLst>
              <a:ext uri="{FF2B5EF4-FFF2-40B4-BE49-F238E27FC236}">
                <a16:creationId xmlns:a16="http://schemas.microsoft.com/office/drawing/2014/main" id="{E4D58164-71D1-4096-A983-7F0BD955E01B}"/>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D4911568-A1B7-4B80-9366-5BA52F460D8E}"/>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B0D40BE4-2CCF-4E5A-853E-B299FDF26F00}"/>
              </a:ext>
            </a:extLst>
          </p:cNvPr>
          <p:cNvSpPr>
            <a:spLocks noGrp="1"/>
          </p:cNvSpPr>
          <p:nvPr>
            <p:ph type="sldNum" sz="quarter" idx="12"/>
          </p:nvPr>
        </p:nvSpPr>
        <p:spPr/>
        <p:txBody>
          <a:bodyPr/>
          <a:lstStyle/>
          <a:p>
            <a:fld id="{EDF77D8D-9987-453A-9A05-EB91CA595C68}" type="slidenum">
              <a:rPr kumimoji="1" lang="ja-JP" altLang="en-US" smtClean="0"/>
              <a:pPr/>
              <a:t>17</a:t>
            </a:fld>
            <a:endParaRPr kumimoji="1" lang="ja-JP" altLang="en-US"/>
          </a:p>
        </p:txBody>
      </p:sp>
    </p:spTree>
    <p:extLst>
      <p:ext uri="{BB962C8B-B14F-4D97-AF65-F5344CB8AC3E}">
        <p14:creationId xmlns:p14="http://schemas.microsoft.com/office/powerpoint/2010/main" val="37781543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85C124-BB7B-4E23-B72C-EBA39BEAA5DE}"/>
              </a:ext>
            </a:extLst>
          </p:cNvPr>
          <p:cNvSpPr>
            <a:spLocks noGrp="1"/>
          </p:cNvSpPr>
          <p:nvPr>
            <p:ph type="title"/>
          </p:nvPr>
        </p:nvSpPr>
        <p:spPr/>
        <p:txBody>
          <a:bodyPr/>
          <a:lstStyle/>
          <a:p>
            <a:r>
              <a:rPr kumimoji="1" lang="ja-JP" altLang="en-US" dirty="0"/>
              <a:t>なぜ多要素認証</a:t>
            </a:r>
            <a:r>
              <a:rPr kumimoji="1" lang="en-US" altLang="ja-JP" dirty="0"/>
              <a:t>?</a:t>
            </a:r>
            <a:endParaRPr kumimoji="1" lang="ja-JP" altLang="en-US" dirty="0"/>
          </a:p>
        </p:txBody>
      </p:sp>
      <p:sp>
        <p:nvSpPr>
          <p:cNvPr id="3" name="コンテンツ プレースホルダー 2">
            <a:extLst>
              <a:ext uri="{FF2B5EF4-FFF2-40B4-BE49-F238E27FC236}">
                <a16:creationId xmlns:a16="http://schemas.microsoft.com/office/drawing/2014/main" id="{5FA86047-F155-4E10-9921-4500C3183DCE}"/>
              </a:ext>
            </a:extLst>
          </p:cNvPr>
          <p:cNvSpPr>
            <a:spLocks noGrp="1"/>
          </p:cNvSpPr>
          <p:nvPr>
            <p:ph idx="1"/>
          </p:nvPr>
        </p:nvSpPr>
        <p:spPr>
          <a:xfrm>
            <a:off x="1149178" y="2088292"/>
            <a:ext cx="9947190" cy="3937846"/>
          </a:xfrm>
        </p:spPr>
        <p:txBody>
          <a:bodyPr>
            <a:normAutofit/>
          </a:bodyPr>
          <a:lstStyle/>
          <a:p>
            <a:r>
              <a:rPr kumimoji="1" lang="ja-JP" altLang="en-US" dirty="0"/>
              <a:t>多要素にすることでパスワードだけの状態よりも</a:t>
            </a:r>
            <a:r>
              <a:rPr kumimoji="1" lang="ja-JP" altLang="en-US" dirty="0">
                <a:solidFill>
                  <a:srgbClr val="0070C0"/>
                </a:solidFill>
              </a:rPr>
              <a:t>「格段に」</a:t>
            </a:r>
            <a:r>
              <a:rPr kumimoji="1" lang="ja-JP" altLang="en-US" dirty="0"/>
              <a:t>安全になる</a:t>
            </a:r>
            <a:endParaRPr kumimoji="1" lang="en-US" altLang="ja-JP" dirty="0"/>
          </a:p>
          <a:p>
            <a:pPr lvl="1"/>
            <a:r>
              <a:rPr kumimoji="1" lang="ja-JP" altLang="en-US" dirty="0"/>
              <a:t>特に、標的型メール・フィッシング（</a:t>
            </a:r>
            <a:r>
              <a:rPr kumimoji="1" lang="en-US" altLang="ja-JP" dirty="0"/>
              <a:t>※</a:t>
            </a:r>
            <a:r>
              <a:rPr kumimoji="1" lang="ja-JP" altLang="en-US" dirty="0"/>
              <a:t>）に対する防御</a:t>
            </a:r>
            <a:endParaRPr kumimoji="1" lang="en-US" altLang="ja-JP" dirty="0"/>
          </a:p>
          <a:p>
            <a:pPr lvl="1"/>
            <a:r>
              <a:rPr lang="ja-JP" altLang="en-US" sz="1400" dirty="0"/>
              <a:t>（</a:t>
            </a:r>
            <a:r>
              <a:rPr lang="en-US" altLang="ja-JP" sz="1400" dirty="0"/>
              <a:t>※</a:t>
            </a:r>
            <a:r>
              <a:rPr lang="ja-JP" altLang="en-US" sz="1400" dirty="0"/>
              <a:t>）メールに埋め込まれたリンクなどで攻撃者のサイトへ誘導しパスワードを入力させる</a:t>
            </a:r>
            <a:endParaRPr lang="en-US" altLang="ja-JP" sz="1400" dirty="0"/>
          </a:p>
          <a:p>
            <a:r>
              <a:rPr kumimoji="1" lang="ja-JP" altLang="en-US" dirty="0">
                <a:solidFill>
                  <a:srgbClr val="0070C0"/>
                </a:solidFill>
              </a:rPr>
              <a:t>バラバラなアカウントを統一</a:t>
            </a:r>
            <a:r>
              <a:rPr lang="ja-JP" altLang="en-US" dirty="0">
                <a:solidFill>
                  <a:srgbClr val="0070C0"/>
                </a:solidFill>
              </a:rPr>
              <a:t>（</a:t>
            </a:r>
            <a:r>
              <a:rPr lang="en-US" altLang="ja-JP" dirty="0">
                <a:solidFill>
                  <a:srgbClr val="0070C0"/>
                </a:solidFill>
              </a:rPr>
              <a:t>SSO</a:t>
            </a:r>
            <a:r>
              <a:rPr lang="ja-JP" altLang="en-US" dirty="0">
                <a:solidFill>
                  <a:srgbClr val="0070C0"/>
                </a:solidFill>
              </a:rPr>
              <a:t>）</a:t>
            </a:r>
            <a:br>
              <a:rPr lang="en-US" altLang="ja-JP" dirty="0">
                <a:solidFill>
                  <a:srgbClr val="0070C0"/>
                </a:solidFill>
              </a:rPr>
            </a:br>
            <a:r>
              <a:rPr lang="ja-JP" altLang="en-US" dirty="0">
                <a:solidFill>
                  <a:srgbClr val="0070C0"/>
                </a:solidFill>
              </a:rPr>
              <a:t>＋それを強固に守る </a:t>
            </a:r>
            <a:br>
              <a:rPr lang="en-US" altLang="ja-JP" dirty="0">
                <a:solidFill>
                  <a:srgbClr val="0070C0"/>
                </a:solidFill>
              </a:rPr>
            </a:br>
            <a:r>
              <a:rPr lang="ja-JP" altLang="en-US" dirty="0">
                <a:solidFill>
                  <a:srgbClr val="0070C0"/>
                </a:solidFill>
                <a:sym typeface="Symbol" panose="05050102010706020507" pitchFamily="18" charset="2"/>
              </a:rPr>
              <a:t> </a:t>
            </a:r>
            <a:r>
              <a:rPr lang="ja-JP" altLang="en-US" dirty="0">
                <a:solidFill>
                  <a:srgbClr val="0070C0"/>
                </a:solidFill>
              </a:rPr>
              <a:t>安全性と利便性を両立</a:t>
            </a:r>
            <a:endParaRPr lang="en-US" altLang="ja-JP" dirty="0">
              <a:solidFill>
                <a:srgbClr val="0070C0"/>
              </a:solidFill>
            </a:endParaRPr>
          </a:p>
        </p:txBody>
      </p:sp>
      <p:sp>
        <p:nvSpPr>
          <p:cNvPr id="4" name="日付プレースホルダー 3">
            <a:extLst>
              <a:ext uri="{FF2B5EF4-FFF2-40B4-BE49-F238E27FC236}">
                <a16:creationId xmlns:a16="http://schemas.microsoft.com/office/drawing/2014/main" id="{4929CE6F-95F3-4261-B1BE-0B4A93BF9706}"/>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2B41BB01-CAE4-4588-B0DA-F58A3B85E8AE}"/>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DE1FA1D1-D766-49CA-80C4-0BCB819C9857}"/>
              </a:ext>
            </a:extLst>
          </p:cNvPr>
          <p:cNvSpPr>
            <a:spLocks noGrp="1"/>
          </p:cNvSpPr>
          <p:nvPr>
            <p:ph type="sldNum" sz="quarter" idx="12"/>
          </p:nvPr>
        </p:nvSpPr>
        <p:spPr/>
        <p:txBody>
          <a:bodyPr/>
          <a:lstStyle/>
          <a:p>
            <a:fld id="{EDF77D8D-9987-453A-9A05-EB91CA595C68}" type="slidenum">
              <a:rPr kumimoji="1" lang="ja-JP" altLang="en-US" smtClean="0"/>
              <a:pPr/>
              <a:t>18</a:t>
            </a:fld>
            <a:endParaRPr kumimoji="1" lang="ja-JP" altLang="en-US"/>
          </a:p>
        </p:txBody>
      </p:sp>
    </p:spTree>
    <p:extLst>
      <p:ext uri="{BB962C8B-B14F-4D97-AF65-F5344CB8AC3E}">
        <p14:creationId xmlns:p14="http://schemas.microsoft.com/office/powerpoint/2010/main" val="7823480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C94315-A35E-427A-AB18-6A0F94E6CD26}"/>
              </a:ext>
            </a:extLst>
          </p:cNvPr>
          <p:cNvSpPr>
            <a:spLocks noGrp="1"/>
          </p:cNvSpPr>
          <p:nvPr>
            <p:ph type="title"/>
          </p:nvPr>
        </p:nvSpPr>
        <p:spPr/>
        <p:txBody>
          <a:bodyPr/>
          <a:lstStyle/>
          <a:p>
            <a:r>
              <a:rPr kumimoji="1" lang="ja-JP" altLang="en-US" dirty="0"/>
              <a:t>面倒くさくないですか</a:t>
            </a:r>
            <a:r>
              <a:rPr kumimoji="1" lang="en-US" altLang="ja-JP" dirty="0"/>
              <a:t>?</a:t>
            </a:r>
            <a:endParaRPr kumimoji="1" lang="ja-JP" altLang="en-US" dirty="0"/>
          </a:p>
        </p:txBody>
      </p:sp>
      <p:sp>
        <p:nvSpPr>
          <p:cNvPr id="4" name="日付プレースホルダー 3">
            <a:extLst>
              <a:ext uri="{FF2B5EF4-FFF2-40B4-BE49-F238E27FC236}">
                <a16:creationId xmlns:a16="http://schemas.microsoft.com/office/drawing/2014/main" id="{8F43AE8E-BCA2-4A8B-A2CC-537E46020E53}"/>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F2CB4E35-3B26-42AA-8F20-C293ECB8F6CB}"/>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B28E5818-2CE1-4808-9911-FE86D35230DF}"/>
              </a:ext>
            </a:extLst>
          </p:cNvPr>
          <p:cNvSpPr>
            <a:spLocks noGrp="1"/>
          </p:cNvSpPr>
          <p:nvPr>
            <p:ph type="sldNum" sz="quarter" idx="12"/>
          </p:nvPr>
        </p:nvSpPr>
        <p:spPr/>
        <p:txBody>
          <a:bodyPr/>
          <a:lstStyle/>
          <a:p>
            <a:fld id="{EDF77D8D-9987-453A-9A05-EB91CA595C68}" type="slidenum">
              <a:rPr kumimoji="1" lang="ja-JP" altLang="en-US" smtClean="0"/>
              <a:pPr/>
              <a:t>19</a:t>
            </a:fld>
            <a:endParaRPr kumimoji="1" lang="ja-JP" altLang="en-US"/>
          </a:p>
        </p:txBody>
      </p:sp>
      <p:pic>
        <p:nvPicPr>
          <p:cNvPr id="8" name="図 7" descr="携帯電話の画面のスクリーンショット&#10;&#10;自動的に生成された説明">
            <a:extLst>
              <a:ext uri="{FF2B5EF4-FFF2-40B4-BE49-F238E27FC236}">
                <a16:creationId xmlns:a16="http://schemas.microsoft.com/office/drawing/2014/main" id="{970B7757-D2DA-4408-A26F-5E6384AE653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7176120" y="4702687"/>
            <a:ext cx="2898106" cy="2018788"/>
          </a:xfrm>
          <a:prstGeom prst="rect">
            <a:avLst/>
          </a:prstGeom>
        </p:spPr>
      </p:pic>
      <p:sp>
        <p:nvSpPr>
          <p:cNvPr id="3" name="コンテンツ プレースホルダー 2">
            <a:extLst>
              <a:ext uri="{FF2B5EF4-FFF2-40B4-BE49-F238E27FC236}">
                <a16:creationId xmlns:a16="http://schemas.microsoft.com/office/drawing/2014/main" id="{F13198D2-7E24-4F55-BEA5-1E1FFFFE9A7E}"/>
              </a:ext>
            </a:extLst>
          </p:cNvPr>
          <p:cNvSpPr>
            <a:spLocks noGrp="1"/>
          </p:cNvSpPr>
          <p:nvPr>
            <p:ph idx="1"/>
          </p:nvPr>
        </p:nvSpPr>
        <p:spPr/>
        <p:txBody>
          <a:bodyPr/>
          <a:lstStyle/>
          <a:p>
            <a:r>
              <a:rPr kumimoji="1" lang="ja-JP" altLang="en-US" dirty="0"/>
              <a:t>方法によって違いますがスマホの認証アプリ</a:t>
            </a:r>
            <a:r>
              <a:rPr kumimoji="1" lang="en-US" altLang="ja-JP" dirty="0"/>
              <a:t>Microsoft Authenticator</a:t>
            </a:r>
            <a:r>
              <a:rPr kumimoji="1" lang="ja-JP" altLang="en-US" dirty="0"/>
              <a:t>を用いた方法は</a:t>
            </a:r>
            <a:r>
              <a:rPr lang="ja-JP" altLang="en-US" dirty="0"/>
              <a:t>そこそこ</a:t>
            </a:r>
            <a:r>
              <a:rPr kumimoji="1" lang="ja-JP" altLang="en-US" dirty="0"/>
              <a:t>楽</a:t>
            </a:r>
            <a:endParaRPr kumimoji="1" lang="en-US" altLang="ja-JP" dirty="0"/>
          </a:p>
          <a:p>
            <a:pPr lvl="1"/>
            <a:r>
              <a:rPr lang="en-US" altLang="ja-JP" dirty="0">
                <a:hlinkClick r:id="rId4"/>
              </a:rPr>
              <a:t>Android</a:t>
            </a:r>
            <a:r>
              <a:rPr lang="ja-JP" altLang="en-US" dirty="0"/>
              <a:t>（</a:t>
            </a:r>
            <a:r>
              <a:rPr lang="en-US" altLang="ja-JP" dirty="0"/>
              <a:t>Google Play Store</a:t>
            </a:r>
            <a:r>
              <a:rPr lang="ja-JP" altLang="en-US" dirty="0"/>
              <a:t>）</a:t>
            </a:r>
            <a:endParaRPr lang="en-US" altLang="ja-JP" dirty="0"/>
          </a:p>
          <a:p>
            <a:pPr lvl="1"/>
            <a:r>
              <a:rPr lang="en-US" altLang="ja-JP" dirty="0">
                <a:hlinkClick r:id="rId5"/>
              </a:rPr>
              <a:t>iOS</a:t>
            </a:r>
            <a:r>
              <a:rPr lang="ja-JP" altLang="en-US" dirty="0"/>
              <a:t>（</a:t>
            </a:r>
            <a:r>
              <a:rPr lang="en-US" altLang="ja-JP" dirty="0"/>
              <a:t>App Store</a:t>
            </a:r>
            <a:r>
              <a:rPr lang="ja-JP" altLang="en-US" dirty="0"/>
              <a:t>）</a:t>
            </a:r>
            <a:endParaRPr kumimoji="1" lang="en-US" altLang="ja-JP" dirty="0"/>
          </a:p>
          <a:p>
            <a:r>
              <a:rPr lang="ja-JP" altLang="en-US" dirty="0"/>
              <a:t>スマホを常に持ち歩いている人なら</a:t>
            </a:r>
            <a:r>
              <a:rPr lang="ja-JP" altLang="en-US" dirty="0">
                <a:sym typeface="Symbol" panose="05050102010706020507" pitchFamily="18" charset="2"/>
              </a:rPr>
              <a:t></a:t>
            </a:r>
            <a:r>
              <a:rPr lang="ja-JP" altLang="en-US" dirty="0">
                <a:solidFill>
                  <a:srgbClr val="0070C0"/>
                </a:solidFill>
              </a:rPr>
              <a:t>スマホを開く</a:t>
            </a:r>
            <a:r>
              <a:rPr lang="en-US" altLang="ja-JP" dirty="0">
                <a:solidFill>
                  <a:srgbClr val="0070C0"/>
                </a:solidFill>
              </a:rPr>
              <a:t>+ α</a:t>
            </a:r>
            <a:r>
              <a:rPr lang="ja-JP" altLang="en-US" dirty="0">
                <a:solidFill>
                  <a:srgbClr val="0070C0"/>
                </a:solidFill>
              </a:rPr>
              <a:t>程度の手間</a:t>
            </a:r>
            <a:endParaRPr lang="en-US" altLang="ja-JP" dirty="0">
              <a:solidFill>
                <a:srgbClr val="0070C0"/>
              </a:solidFill>
            </a:endParaRPr>
          </a:p>
        </p:txBody>
      </p:sp>
    </p:spTree>
    <p:extLst>
      <p:ext uri="{BB962C8B-B14F-4D97-AF65-F5344CB8AC3E}">
        <p14:creationId xmlns:p14="http://schemas.microsoft.com/office/powerpoint/2010/main" val="2723674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3703F8-D235-8E4C-E848-C94B49B7AAF4}"/>
              </a:ext>
            </a:extLst>
          </p:cNvPr>
          <p:cNvSpPr>
            <a:spLocks noGrp="1"/>
          </p:cNvSpPr>
          <p:nvPr>
            <p:ph type="title"/>
          </p:nvPr>
        </p:nvSpPr>
        <p:spPr/>
        <p:txBody>
          <a:bodyPr/>
          <a:lstStyle/>
          <a:p>
            <a:r>
              <a:rPr lang="ja-JP" altLang="en-US" dirty="0"/>
              <a:t>代表的な</a:t>
            </a:r>
            <a:r>
              <a:rPr kumimoji="1" lang="ja-JP" altLang="en-US" dirty="0"/>
              <a:t>システム一覧</a:t>
            </a:r>
          </a:p>
        </p:txBody>
      </p:sp>
      <p:sp>
        <p:nvSpPr>
          <p:cNvPr id="4" name="日付プレースホルダー 3">
            <a:extLst>
              <a:ext uri="{FF2B5EF4-FFF2-40B4-BE49-F238E27FC236}">
                <a16:creationId xmlns:a16="http://schemas.microsoft.com/office/drawing/2014/main" id="{14673481-007E-77A5-AA69-05D65A765FCA}"/>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9CAB9F9D-1915-C72D-0C06-8815B6B0590C}"/>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0BC6E168-2492-6594-B8BF-F27FB935276C}"/>
              </a:ext>
            </a:extLst>
          </p:cNvPr>
          <p:cNvSpPr>
            <a:spLocks noGrp="1"/>
          </p:cNvSpPr>
          <p:nvPr>
            <p:ph type="sldNum" sz="quarter" idx="12"/>
          </p:nvPr>
        </p:nvSpPr>
        <p:spPr/>
        <p:txBody>
          <a:bodyPr/>
          <a:lstStyle/>
          <a:p>
            <a:fld id="{55E32C41-2E12-F042-B05A-CBC2BA75F68F}" type="slidenum">
              <a:rPr kumimoji="1" lang="ja-JP" altLang="en-US" smtClean="0"/>
              <a:t>2</a:t>
            </a:fld>
            <a:endParaRPr kumimoji="1" lang="ja-JP" altLang="en-US"/>
          </a:p>
        </p:txBody>
      </p:sp>
      <p:sp>
        <p:nvSpPr>
          <p:cNvPr id="58" name="コンテンツ プレースホルダー 57">
            <a:extLst>
              <a:ext uri="{FF2B5EF4-FFF2-40B4-BE49-F238E27FC236}">
                <a16:creationId xmlns:a16="http://schemas.microsoft.com/office/drawing/2014/main" id="{E918BE43-F236-31B7-5727-F54D44BC701B}"/>
              </a:ext>
            </a:extLst>
          </p:cNvPr>
          <p:cNvSpPr>
            <a:spLocks noGrp="1"/>
          </p:cNvSpPr>
          <p:nvPr>
            <p:ph idx="1"/>
          </p:nvPr>
        </p:nvSpPr>
        <p:spPr/>
        <p:txBody>
          <a:bodyPr/>
          <a:lstStyle/>
          <a:p>
            <a:r>
              <a:rPr kumimoji="1" lang="ja-JP" altLang="en-US" dirty="0"/>
              <a:t>箱からサインインページへ飛べます</a:t>
            </a:r>
            <a:endParaRPr kumimoji="1" lang="en-US" altLang="ja-JP" dirty="0"/>
          </a:p>
          <a:p>
            <a:r>
              <a:rPr kumimoji="1" lang="en-US" altLang="ja-JP" dirty="0"/>
              <a:t> </a:t>
            </a:r>
            <a:r>
              <a:rPr lang="ja-JP" altLang="en-US" dirty="0"/>
              <a:t>     から</a:t>
            </a:r>
            <a:r>
              <a:rPr lang="en-US" altLang="ja-JP" dirty="0"/>
              <a:t>utelecon</a:t>
            </a:r>
            <a:r>
              <a:rPr lang="ja-JP" altLang="en-US" dirty="0"/>
              <a:t>の説明ページへ飛べます</a:t>
            </a:r>
            <a:endParaRPr lang="en-US" altLang="ja-JP" dirty="0"/>
          </a:p>
          <a:p>
            <a:pPr lvl="1"/>
            <a:r>
              <a:rPr kumimoji="1" lang="ja-JP" altLang="en-US" dirty="0"/>
              <a:t>初めてのサインインの前に一読ください</a:t>
            </a:r>
          </a:p>
        </p:txBody>
      </p:sp>
      <p:pic>
        <p:nvPicPr>
          <p:cNvPr id="7" name="図 6" descr="ロゴ&#10;&#10;自動的に生成された説明">
            <a:extLst>
              <a:ext uri="{FF2B5EF4-FFF2-40B4-BE49-F238E27FC236}">
                <a16:creationId xmlns:a16="http://schemas.microsoft.com/office/drawing/2014/main" id="{644D1BA6-DF87-3707-13DD-E77F089ADB60}"/>
              </a:ext>
            </a:extLst>
          </p:cNvPr>
          <p:cNvPicPr>
            <a:picLocks noChangeAspect="1"/>
          </p:cNvPicPr>
          <p:nvPr/>
        </p:nvPicPr>
        <p:blipFill>
          <a:blip r:embed="rId2"/>
          <a:stretch>
            <a:fillRect/>
          </a:stretch>
        </p:blipFill>
        <p:spPr>
          <a:xfrm>
            <a:off x="1191327" y="2451456"/>
            <a:ext cx="487596" cy="487596"/>
          </a:xfrm>
          <a:prstGeom prst="rect">
            <a:avLst/>
          </a:prstGeom>
        </p:spPr>
      </p:pic>
      <p:grpSp>
        <p:nvGrpSpPr>
          <p:cNvPr id="16" name="グループ化 15">
            <a:extLst>
              <a:ext uri="{FF2B5EF4-FFF2-40B4-BE49-F238E27FC236}">
                <a16:creationId xmlns:a16="http://schemas.microsoft.com/office/drawing/2014/main" id="{C19BD046-74EC-B570-EE49-D5559D85D945}"/>
              </a:ext>
            </a:extLst>
          </p:cNvPr>
          <p:cNvGrpSpPr/>
          <p:nvPr/>
        </p:nvGrpSpPr>
        <p:grpSpPr>
          <a:xfrm>
            <a:off x="321540" y="3699820"/>
            <a:ext cx="11548919" cy="1847614"/>
            <a:chOff x="321540" y="3699820"/>
            <a:chExt cx="11548919" cy="1847614"/>
          </a:xfrm>
        </p:grpSpPr>
        <p:grpSp>
          <p:nvGrpSpPr>
            <p:cNvPr id="47" name="グループ化 46">
              <a:extLst>
                <a:ext uri="{FF2B5EF4-FFF2-40B4-BE49-F238E27FC236}">
                  <a16:creationId xmlns:a16="http://schemas.microsoft.com/office/drawing/2014/main" id="{106821CD-989B-E90E-4955-942955DA752D}"/>
                </a:ext>
              </a:extLst>
            </p:cNvPr>
            <p:cNvGrpSpPr/>
            <p:nvPr/>
          </p:nvGrpSpPr>
          <p:grpSpPr>
            <a:xfrm>
              <a:off x="321540" y="3699820"/>
              <a:ext cx="11548919" cy="1837233"/>
              <a:chOff x="349610" y="3500238"/>
              <a:chExt cx="11548919" cy="1837233"/>
            </a:xfrm>
          </p:grpSpPr>
          <p:sp>
            <p:nvSpPr>
              <p:cNvPr id="28" name="テキスト ボックス 27">
                <a:hlinkClick r:id="rId3"/>
                <a:extLst>
                  <a:ext uri="{FF2B5EF4-FFF2-40B4-BE49-F238E27FC236}">
                    <a16:creationId xmlns:a16="http://schemas.microsoft.com/office/drawing/2014/main" id="{03C7A314-D77A-B38F-5169-84BFC41AB89E}"/>
                  </a:ext>
                </a:extLst>
              </p:cNvPr>
              <p:cNvSpPr txBox="1"/>
              <p:nvPr/>
            </p:nvSpPr>
            <p:spPr>
              <a:xfrm>
                <a:off x="349610" y="4998917"/>
                <a:ext cx="11548919" cy="338554"/>
              </a:xfrm>
              <a:prstGeom prst="rect">
                <a:avLst/>
              </a:prstGeom>
              <a:noFill/>
              <a:ln>
                <a:solidFill>
                  <a:schemeClr val="tx1"/>
                </a:solidFill>
              </a:ln>
            </p:spPr>
            <p:txBody>
              <a:bodyPr wrap="square" rtlCol="0">
                <a:spAutoFit/>
              </a:bodyPr>
              <a:lstStyle/>
              <a:p>
                <a:pPr algn="ctr"/>
                <a:r>
                  <a:rPr kumimoji="1" lang="en-US" altLang="ja-JP" sz="1600" b="1" dirty="0"/>
                  <a:t>UTokyo Account (</a:t>
                </a:r>
                <a:r>
                  <a:rPr kumimoji="1" lang="en-US" altLang="ja-JP" sz="1600" b="1" dirty="0" err="1"/>
                  <a:t>utac</a:t>
                </a:r>
                <a:r>
                  <a:rPr kumimoji="1" lang="en-US" altLang="ja-JP" sz="1600" b="1" dirty="0"/>
                  <a:t>)</a:t>
                </a:r>
                <a:endParaRPr kumimoji="1" lang="ja-JP" altLang="en-US" sz="1600" b="1" dirty="0"/>
              </a:p>
            </p:txBody>
          </p:sp>
          <p:grpSp>
            <p:nvGrpSpPr>
              <p:cNvPr id="40" name="グループ化 39">
                <a:extLst>
                  <a:ext uri="{FF2B5EF4-FFF2-40B4-BE49-F238E27FC236}">
                    <a16:creationId xmlns:a16="http://schemas.microsoft.com/office/drawing/2014/main" id="{67E99549-86D8-2959-436F-0DF43B16CE21}"/>
                  </a:ext>
                </a:extLst>
              </p:cNvPr>
              <p:cNvGrpSpPr/>
              <p:nvPr/>
            </p:nvGrpSpPr>
            <p:grpSpPr>
              <a:xfrm>
                <a:off x="9856816" y="4131527"/>
                <a:ext cx="2041713" cy="867390"/>
                <a:chOff x="9856816" y="4131527"/>
                <a:chExt cx="2041713" cy="867390"/>
              </a:xfrm>
            </p:grpSpPr>
            <p:sp>
              <p:nvSpPr>
                <p:cNvPr id="25" name="テキスト ボックス 24">
                  <a:hlinkClick r:id="rId4"/>
                  <a:extLst>
                    <a:ext uri="{FF2B5EF4-FFF2-40B4-BE49-F238E27FC236}">
                      <a16:creationId xmlns:a16="http://schemas.microsoft.com/office/drawing/2014/main" id="{1ABA17C4-36CF-8858-E998-713B76D16A08}"/>
                    </a:ext>
                  </a:extLst>
                </p:cNvPr>
                <p:cNvSpPr txBox="1"/>
                <p:nvPr/>
              </p:nvSpPr>
              <p:spPr>
                <a:xfrm>
                  <a:off x="9856816" y="4131527"/>
                  <a:ext cx="2041713" cy="646331"/>
                </a:xfrm>
                <a:prstGeom prst="rect">
                  <a:avLst/>
                </a:prstGeom>
                <a:noFill/>
                <a:ln>
                  <a:solidFill>
                    <a:schemeClr val="tx1"/>
                  </a:solidFill>
                </a:ln>
              </p:spPr>
              <p:txBody>
                <a:bodyPr wrap="none" rtlCol="0">
                  <a:spAutoFit/>
                </a:bodyPr>
                <a:lstStyle/>
                <a:p>
                  <a:r>
                    <a:rPr kumimoji="1" lang="en-US" altLang="ja-JP" sz="3600" b="1" dirty="0">
                      <a:solidFill>
                        <a:schemeClr val="tx1">
                          <a:lumMod val="50000"/>
                          <a:lumOff val="50000"/>
                        </a:schemeClr>
                      </a:solidFill>
                    </a:rPr>
                    <a:t>Microsoft</a:t>
                  </a:r>
                  <a:endParaRPr kumimoji="1" lang="ja-JP" altLang="en-US" sz="3600" b="1" dirty="0">
                    <a:solidFill>
                      <a:schemeClr val="tx1">
                        <a:lumMod val="50000"/>
                        <a:lumOff val="50000"/>
                      </a:schemeClr>
                    </a:solidFill>
                  </a:endParaRPr>
                </a:p>
              </p:txBody>
            </p:sp>
            <p:cxnSp>
              <p:nvCxnSpPr>
                <p:cNvPr id="31" name="直線矢印コネクタ 30">
                  <a:extLst>
                    <a:ext uri="{FF2B5EF4-FFF2-40B4-BE49-F238E27FC236}">
                      <a16:creationId xmlns:a16="http://schemas.microsoft.com/office/drawing/2014/main" id="{7EF0676B-5239-CD17-D43C-17283EA552BC}"/>
                    </a:ext>
                  </a:extLst>
                </p:cNvPr>
                <p:cNvCxnSpPr>
                  <a:cxnSpLocks/>
                  <a:endCxn id="25" idx="2"/>
                </p:cNvCxnSpPr>
                <p:nvPr/>
              </p:nvCxnSpPr>
              <p:spPr>
                <a:xfrm flipV="1">
                  <a:off x="10877672" y="4777858"/>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1" name="グループ化 40">
                <a:extLst>
                  <a:ext uri="{FF2B5EF4-FFF2-40B4-BE49-F238E27FC236}">
                    <a16:creationId xmlns:a16="http://schemas.microsoft.com/office/drawing/2014/main" id="{2043448F-BE75-BCDC-B5D5-64695DFDC28C}"/>
                  </a:ext>
                </a:extLst>
              </p:cNvPr>
              <p:cNvGrpSpPr/>
              <p:nvPr/>
            </p:nvGrpSpPr>
            <p:grpSpPr>
              <a:xfrm>
                <a:off x="8203668" y="4131527"/>
                <a:ext cx="1516762" cy="863899"/>
                <a:chOff x="8203668" y="4131527"/>
                <a:chExt cx="1516762" cy="863899"/>
              </a:xfrm>
            </p:grpSpPr>
            <p:sp>
              <p:nvSpPr>
                <p:cNvPr id="23" name="テキスト ボックス 22">
                  <a:hlinkClick r:id="rId5"/>
                  <a:extLst>
                    <a:ext uri="{FF2B5EF4-FFF2-40B4-BE49-F238E27FC236}">
                      <a16:creationId xmlns:a16="http://schemas.microsoft.com/office/drawing/2014/main" id="{01A82A13-3B6E-03CB-926C-18563C023C8C}"/>
                    </a:ext>
                  </a:extLst>
                </p:cNvPr>
                <p:cNvSpPr txBox="1"/>
                <p:nvPr/>
              </p:nvSpPr>
              <p:spPr>
                <a:xfrm>
                  <a:off x="8203668" y="4131527"/>
                  <a:ext cx="1516762" cy="646331"/>
                </a:xfrm>
                <a:prstGeom prst="rect">
                  <a:avLst/>
                </a:prstGeom>
                <a:noFill/>
                <a:ln>
                  <a:solidFill>
                    <a:schemeClr val="tx1"/>
                  </a:solidFill>
                </a:ln>
              </p:spPr>
              <p:txBody>
                <a:bodyPr wrap="none" rtlCol="0">
                  <a:spAutoFit/>
                </a:bodyPr>
                <a:lstStyle/>
                <a:p>
                  <a:r>
                    <a:rPr kumimoji="1" lang="en-US" altLang="ja-JP" sz="3600" dirty="0">
                      <a:solidFill>
                        <a:srgbClr val="0066FF"/>
                      </a:solidFill>
                    </a:rPr>
                    <a:t>G</a:t>
                  </a:r>
                  <a:r>
                    <a:rPr kumimoji="1" lang="en-US" altLang="ja-JP" sz="3600" dirty="0">
                      <a:solidFill>
                        <a:srgbClr val="FF0000"/>
                      </a:solidFill>
                    </a:rPr>
                    <a:t>o</a:t>
                  </a:r>
                  <a:r>
                    <a:rPr kumimoji="1" lang="en-US" altLang="ja-JP" sz="3600" dirty="0">
                      <a:solidFill>
                        <a:srgbClr val="FFC000"/>
                      </a:solidFill>
                    </a:rPr>
                    <a:t>o</a:t>
                  </a:r>
                  <a:r>
                    <a:rPr kumimoji="1" lang="en-US" altLang="ja-JP" sz="3600" dirty="0">
                      <a:solidFill>
                        <a:srgbClr val="0066FF"/>
                      </a:solidFill>
                    </a:rPr>
                    <a:t>g</a:t>
                  </a:r>
                  <a:r>
                    <a:rPr kumimoji="1" lang="en-US" altLang="ja-JP" sz="3600" dirty="0">
                      <a:solidFill>
                        <a:srgbClr val="00B050"/>
                      </a:solidFill>
                    </a:rPr>
                    <a:t>l</a:t>
                  </a:r>
                  <a:r>
                    <a:rPr kumimoji="1" lang="en-US" altLang="ja-JP" sz="3600" dirty="0">
                      <a:solidFill>
                        <a:srgbClr val="FF0000"/>
                      </a:solidFill>
                    </a:rPr>
                    <a:t>e</a:t>
                  </a:r>
                  <a:endParaRPr kumimoji="1" lang="ja-JP" altLang="en-US" sz="3600" dirty="0">
                    <a:solidFill>
                      <a:srgbClr val="FF0000"/>
                    </a:solidFill>
                  </a:endParaRPr>
                </a:p>
              </p:txBody>
            </p:sp>
            <p:cxnSp>
              <p:nvCxnSpPr>
                <p:cNvPr id="33" name="直線矢印コネクタ 32">
                  <a:extLst>
                    <a:ext uri="{FF2B5EF4-FFF2-40B4-BE49-F238E27FC236}">
                      <a16:creationId xmlns:a16="http://schemas.microsoft.com/office/drawing/2014/main" id="{A66F0BA3-7566-3F6C-640A-11DD1F04DEB7}"/>
                    </a:ext>
                  </a:extLst>
                </p:cNvPr>
                <p:cNvCxnSpPr>
                  <a:cxnSpLocks/>
                </p:cNvCxnSpPr>
                <p:nvPr/>
              </p:nvCxnSpPr>
              <p:spPr>
                <a:xfrm flipV="1">
                  <a:off x="8962048" y="4774367"/>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2" name="グループ化 41">
                <a:extLst>
                  <a:ext uri="{FF2B5EF4-FFF2-40B4-BE49-F238E27FC236}">
                    <a16:creationId xmlns:a16="http://schemas.microsoft.com/office/drawing/2014/main" id="{D8349B15-0E70-E90C-EFA0-57095E1C7BCC}"/>
                  </a:ext>
                </a:extLst>
              </p:cNvPr>
              <p:cNvGrpSpPr/>
              <p:nvPr/>
            </p:nvGrpSpPr>
            <p:grpSpPr>
              <a:xfrm>
                <a:off x="6733262" y="4131527"/>
                <a:ext cx="1334020" cy="863898"/>
                <a:chOff x="6733262" y="4131527"/>
                <a:chExt cx="1334020" cy="863898"/>
              </a:xfrm>
            </p:grpSpPr>
            <p:sp>
              <p:nvSpPr>
                <p:cNvPr id="24" name="テキスト ボックス 23">
                  <a:hlinkClick r:id="rId6"/>
                  <a:extLst>
                    <a:ext uri="{FF2B5EF4-FFF2-40B4-BE49-F238E27FC236}">
                      <a16:creationId xmlns:a16="http://schemas.microsoft.com/office/drawing/2014/main" id="{324F8E7A-C136-B994-24B2-3ABA7668B8CF}"/>
                    </a:ext>
                  </a:extLst>
                </p:cNvPr>
                <p:cNvSpPr txBox="1"/>
                <p:nvPr/>
              </p:nvSpPr>
              <p:spPr>
                <a:xfrm>
                  <a:off x="6733262" y="4131527"/>
                  <a:ext cx="1334020" cy="646331"/>
                </a:xfrm>
                <a:prstGeom prst="rect">
                  <a:avLst/>
                </a:prstGeom>
                <a:solidFill>
                  <a:srgbClr val="8B217E"/>
                </a:solidFill>
                <a:ln>
                  <a:solidFill>
                    <a:schemeClr val="tx1"/>
                  </a:solidFill>
                </a:ln>
              </p:spPr>
              <p:txBody>
                <a:bodyPr wrap="none" rtlCol="0">
                  <a:spAutoFit/>
                </a:bodyPr>
                <a:lstStyle/>
                <a:p>
                  <a:r>
                    <a:rPr kumimoji="1" lang="en-US" altLang="ja-JP" sz="3600" b="1" dirty="0">
                      <a:solidFill>
                        <a:schemeClr val="bg1"/>
                      </a:solidFill>
                    </a:rPr>
                    <a:t> slack </a:t>
                  </a:r>
                  <a:endParaRPr kumimoji="1" lang="ja-JP" altLang="en-US" sz="3600" b="1" dirty="0">
                    <a:solidFill>
                      <a:schemeClr val="bg1"/>
                    </a:solidFill>
                  </a:endParaRPr>
                </a:p>
              </p:txBody>
            </p:sp>
            <p:cxnSp>
              <p:nvCxnSpPr>
                <p:cNvPr id="34" name="直線矢印コネクタ 33">
                  <a:extLst>
                    <a:ext uri="{FF2B5EF4-FFF2-40B4-BE49-F238E27FC236}">
                      <a16:creationId xmlns:a16="http://schemas.microsoft.com/office/drawing/2014/main" id="{F737E881-AF5C-0AAE-77AD-05AE9DC60C50}"/>
                    </a:ext>
                  </a:extLst>
                </p:cNvPr>
                <p:cNvCxnSpPr>
                  <a:cxnSpLocks/>
                </p:cNvCxnSpPr>
                <p:nvPr/>
              </p:nvCxnSpPr>
              <p:spPr>
                <a:xfrm flipV="1">
                  <a:off x="7400270" y="4774366"/>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グループ化 42">
                <a:extLst>
                  <a:ext uri="{FF2B5EF4-FFF2-40B4-BE49-F238E27FC236}">
                    <a16:creationId xmlns:a16="http://schemas.microsoft.com/office/drawing/2014/main" id="{E475EA2B-9F4A-9C1E-B5C7-8773474FD446}"/>
                  </a:ext>
                </a:extLst>
              </p:cNvPr>
              <p:cNvGrpSpPr/>
              <p:nvPr/>
            </p:nvGrpSpPr>
            <p:grpSpPr>
              <a:xfrm>
                <a:off x="5383595" y="4131528"/>
                <a:ext cx="1213281" cy="870880"/>
                <a:chOff x="5383595" y="4131528"/>
                <a:chExt cx="1213281" cy="870880"/>
              </a:xfrm>
            </p:grpSpPr>
            <p:sp>
              <p:nvSpPr>
                <p:cNvPr id="22" name="テキスト ボックス 21">
                  <a:hlinkClick r:id="rId7"/>
                  <a:extLst>
                    <a:ext uri="{FF2B5EF4-FFF2-40B4-BE49-F238E27FC236}">
                      <a16:creationId xmlns:a16="http://schemas.microsoft.com/office/drawing/2014/main" id="{E6DFACFB-6918-D29D-9488-E93FB89DCDCC}"/>
                    </a:ext>
                  </a:extLst>
                </p:cNvPr>
                <p:cNvSpPr txBox="1"/>
                <p:nvPr/>
              </p:nvSpPr>
              <p:spPr>
                <a:xfrm>
                  <a:off x="5383595" y="4131528"/>
                  <a:ext cx="1213281" cy="646331"/>
                </a:xfrm>
                <a:prstGeom prst="rect">
                  <a:avLst/>
                </a:prstGeom>
                <a:noFill/>
                <a:ln>
                  <a:solidFill>
                    <a:schemeClr val="tx1"/>
                  </a:solidFill>
                </a:ln>
              </p:spPr>
              <p:txBody>
                <a:bodyPr wrap="none" rtlCol="0">
                  <a:spAutoFit/>
                </a:bodyPr>
                <a:lstStyle/>
                <a:p>
                  <a:r>
                    <a:rPr kumimoji="1" lang="en-US" altLang="ja-JP" sz="3600" dirty="0">
                      <a:solidFill>
                        <a:srgbClr val="0066FF"/>
                      </a:solidFill>
                    </a:rPr>
                    <a:t>zoom</a:t>
                  </a:r>
                  <a:endParaRPr kumimoji="1" lang="ja-JP" altLang="en-US" sz="3600" dirty="0">
                    <a:solidFill>
                      <a:srgbClr val="0066FF"/>
                    </a:solidFill>
                  </a:endParaRPr>
                </a:p>
              </p:txBody>
            </p:sp>
            <p:cxnSp>
              <p:nvCxnSpPr>
                <p:cNvPr id="35" name="直線矢印コネクタ 34">
                  <a:extLst>
                    <a:ext uri="{FF2B5EF4-FFF2-40B4-BE49-F238E27FC236}">
                      <a16:creationId xmlns:a16="http://schemas.microsoft.com/office/drawing/2014/main" id="{8A8E1A74-1B6D-A2FF-414F-7FA53054DD5F}"/>
                    </a:ext>
                  </a:extLst>
                </p:cNvPr>
                <p:cNvCxnSpPr>
                  <a:cxnSpLocks/>
                </p:cNvCxnSpPr>
                <p:nvPr/>
              </p:nvCxnSpPr>
              <p:spPr>
                <a:xfrm flipV="1">
                  <a:off x="5990235" y="4781349"/>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4" name="グループ化 43">
                <a:extLst>
                  <a:ext uri="{FF2B5EF4-FFF2-40B4-BE49-F238E27FC236}">
                    <a16:creationId xmlns:a16="http://schemas.microsoft.com/office/drawing/2014/main" id="{2A337E26-FC25-3139-62AD-A0A7CFB4DE78}"/>
                  </a:ext>
                </a:extLst>
              </p:cNvPr>
              <p:cNvGrpSpPr/>
              <p:nvPr/>
            </p:nvGrpSpPr>
            <p:grpSpPr>
              <a:xfrm>
                <a:off x="3309479" y="4131531"/>
                <a:ext cx="1937730" cy="863893"/>
                <a:chOff x="3309479" y="4131531"/>
                <a:chExt cx="1937730" cy="863893"/>
              </a:xfrm>
            </p:grpSpPr>
            <p:pic>
              <p:nvPicPr>
                <p:cNvPr id="20" name="図 19">
                  <a:hlinkClick r:id="rId8"/>
                  <a:extLst>
                    <a:ext uri="{FF2B5EF4-FFF2-40B4-BE49-F238E27FC236}">
                      <a16:creationId xmlns:a16="http://schemas.microsoft.com/office/drawing/2014/main" id="{BCF379F5-29C1-3B8B-A9C3-CE3547505ABA}"/>
                    </a:ext>
                  </a:extLst>
                </p:cNvPr>
                <p:cNvPicPr>
                  <a:picLocks noChangeAspect="1"/>
                </p:cNvPicPr>
                <p:nvPr/>
              </p:nvPicPr>
              <p:blipFill rotWithShape="1">
                <a:blip r:embed="rId9"/>
                <a:srcRect l="7826" r="34097"/>
                <a:stretch/>
              </p:blipFill>
              <p:spPr>
                <a:xfrm>
                  <a:off x="3309479" y="4131531"/>
                  <a:ext cx="1937730" cy="646331"/>
                </a:xfrm>
                <a:prstGeom prst="rect">
                  <a:avLst/>
                </a:prstGeom>
                <a:ln>
                  <a:solidFill>
                    <a:schemeClr val="tx1"/>
                  </a:solidFill>
                </a:ln>
              </p:spPr>
            </p:pic>
            <p:cxnSp>
              <p:nvCxnSpPr>
                <p:cNvPr id="36" name="直線矢印コネクタ 35">
                  <a:extLst>
                    <a:ext uri="{FF2B5EF4-FFF2-40B4-BE49-F238E27FC236}">
                      <a16:creationId xmlns:a16="http://schemas.microsoft.com/office/drawing/2014/main" id="{A46A0926-CAD1-3508-5322-AB3B8A8FEE51}"/>
                    </a:ext>
                  </a:extLst>
                </p:cNvPr>
                <p:cNvCxnSpPr>
                  <a:cxnSpLocks/>
                </p:cNvCxnSpPr>
                <p:nvPr/>
              </p:nvCxnSpPr>
              <p:spPr>
                <a:xfrm flipV="1">
                  <a:off x="4277492" y="4774365"/>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5" name="グループ化 44">
                <a:extLst>
                  <a:ext uri="{FF2B5EF4-FFF2-40B4-BE49-F238E27FC236}">
                    <a16:creationId xmlns:a16="http://schemas.microsoft.com/office/drawing/2014/main" id="{23889BA5-4630-6233-052E-7676E0CCB7D9}"/>
                  </a:ext>
                </a:extLst>
              </p:cNvPr>
              <p:cNvGrpSpPr/>
              <p:nvPr/>
            </p:nvGrpSpPr>
            <p:grpSpPr>
              <a:xfrm>
                <a:off x="2230830" y="4131528"/>
                <a:ext cx="940561" cy="863895"/>
                <a:chOff x="2230830" y="4131528"/>
                <a:chExt cx="940561" cy="863895"/>
              </a:xfrm>
            </p:grpSpPr>
            <p:pic>
              <p:nvPicPr>
                <p:cNvPr id="18" name="図 17">
                  <a:hlinkClick r:id="rId10"/>
                  <a:extLst>
                    <a:ext uri="{FF2B5EF4-FFF2-40B4-BE49-F238E27FC236}">
                      <a16:creationId xmlns:a16="http://schemas.microsoft.com/office/drawing/2014/main" id="{B21CDEB8-B331-AA64-4CE4-29B24BC4898F}"/>
                    </a:ext>
                  </a:extLst>
                </p:cNvPr>
                <p:cNvPicPr>
                  <a:picLocks noChangeAspect="1"/>
                </p:cNvPicPr>
                <p:nvPr/>
              </p:nvPicPr>
              <p:blipFill rotWithShape="1">
                <a:blip r:embed="rId11"/>
                <a:srcRect t="15908" b="15374"/>
                <a:stretch/>
              </p:blipFill>
              <p:spPr>
                <a:xfrm>
                  <a:off x="2230830" y="4131528"/>
                  <a:ext cx="940561" cy="646332"/>
                </a:xfrm>
                <a:prstGeom prst="rect">
                  <a:avLst/>
                </a:prstGeom>
                <a:ln>
                  <a:solidFill>
                    <a:schemeClr val="tx1"/>
                  </a:solidFill>
                </a:ln>
              </p:spPr>
            </p:pic>
            <p:cxnSp>
              <p:nvCxnSpPr>
                <p:cNvPr id="37" name="直線矢印コネクタ 36">
                  <a:extLst>
                    <a:ext uri="{FF2B5EF4-FFF2-40B4-BE49-F238E27FC236}">
                      <a16:creationId xmlns:a16="http://schemas.microsoft.com/office/drawing/2014/main" id="{48076465-2B82-8B86-B510-C6A7C3970747}"/>
                    </a:ext>
                  </a:extLst>
                </p:cNvPr>
                <p:cNvCxnSpPr>
                  <a:cxnSpLocks/>
                </p:cNvCxnSpPr>
                <p:nvPr/>
              </p:nvCxnSpPr>
              <p:spPr>
                <a:xfrm flipV="1">
                  <a:off x="2699381" y="4774364"/>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6" name="グループ化 45">
                <a:extLst>
                  <a:ext uri="{FF2B5EF4-FFF2-40B4-BE49-F238E27FC236}">
                    <a16:creationId xmlns:a16="http://schemas.microsoft.com/office/drawing/2014/main" id="{8830B0B2-FD6E-C528-D708-E1C59834430E}"/>
                  </a:ext>
                </a:extLst>
              </p:cNvPr>
              <p:cNvGrpSpPr/>
              <p:nvPr/>
            </p:nvGrpSpPr>
            <p:grpSpPr>
              <a:xfrm>
                <a:off x="349610" y="3500238"/>
                <a:ext cx="1743132" cy="1491694"/>
                <a:chOff x="349610" y="3500238"/>
                <a:chExt cx="1743132" cy="1491694"/>
              </a:xfrm>
            </p:grpSpPr>
            <p:sp>
              <p:nvSpPr>
                <p:cNvPr id="21" name="テキスト ボックス 20">
                  <a:hlinkClick r:id="rId12"/>
                  <a:extLst>
                    <a:ext uri="{FF2B5EF4-FFF2-40B4-BE49-F238E27FC236}">
                      <a16:creationId xmlns:a16="http://schemas.microsoft.com/office/drawing/2014/main" id="{F1A3018D-BB8F-B8FF-6CD6-7D7530FD0937}"/>
                    </a:ext>
                  </a:extLst>
                </p:cNvPr>
                <p:cNvSpPr txBox="1"/>
                <p:nvPr/>
              </p:nvSpPr>
              <p:spPr>
                <a:xfrm>
                  <a:off x="349610" y="3500238"/>
                  <a:ext cx="1743132" cy="584775"/>
                </a:xfrm>
                <a:prstGeom prst="rect">
                  <a:avLst/>
                </a:prstGeom>
                <a:noFill/>
                <a:ln>
                  <a:solidFill>
                    <a:schemeClr val="tx1"/>
                  </a:solidFill>
                </a:ln>
              </p:spPr>
              <p:txBody>
                <a:bodyPr wrap="square" rtlCol="0">
                  <a:spAutoFit/>
                </a:bodyPr>
                <a:lstStyle/>
                <a:p>
                  <a:pPr algn="ctr"/>
                  <a:r>
                    <a:rPr kumimoji="1" lang="en-US" altLang="ja-JP" sz="1600" dirty="0"/>
                    <a:t>   UTokyo Wi-Fi, </a:t>
                  </a:r>
                  <a:r>
                    <a:rPr kumimoji="1" lang="en-US" altLang="ja-JP" sz="1600" dirty="0" err="1"/>
                    <a:t>eduroam</a:t>
                  </a:r>
                  <a:endParaRPr kumimoji="1" lang="ja-JP" altLang="en-US" sz="1600" dirty="0"/>
                </a:p>
              </p:txBody>
            </p:sp>
            <p:sp>
              <p:nvSpPr>
                <p:cNvPr id="29" name="テキスト ボックス 28">
                  <a:hlinkClick r:id="rId13"/>
                  <a:extLst>
                    <a:ext uri="{FF2B5EF4-FFF2-40B4-BE49-F238E27FC236}">
                      <a16:creationId xmlns:a16="http://schemas.microsoft.com/office/drawing/2014/main" id="{D75F34FC-5A3A-0A61-CAA6-A1EE5B9D16C1}"/>
                    </a:ext>
                  </a:extLst>
                </p:cNvPr>
                <p:cNvSpPr txBox="1"/>
                <p:nvPr/>
              </p:nvSpPr>
              <p:spPr>
                <a:xfrm>
                  <a:off x="349610" y="4497365"/>
                  <a:ext cx="1739579" cy="276999"/>
                </a:xfrm>
                <a:prstGeom prst="rect">
                  <a:avLst/>
                </a:prstGeom>
                <a:noFill/>
                <a:ln>
                  <a:solidFill>
                    <a:schemeClr val="tx1"/>
                  </a:solidFill>
                </a:ln>
              </p:spPr>
              <p:txBody>
                <a:bodyPr wrap="none" rtlCol="0">
                  <a:spAutoFit/>
                </a:bodyPr>
                <a:lstStyle/>
                <a:p>
                  <a:r>
                    <a:rPr lang="en-US" altLang="ja-JP" sz="1200" dirty="0"/>
                    <a:t>Wi-Fi</a:t>
                  </a:r>
                  <a:r>
                    <a:rPr lang="ja-JP" altLang="en-US" sz="1200" dirty="0"/>
                    <a:t>用アカウント発行</a:t>
                  </a:r>
                  <a:endParaRPr kumimoji="1" lang="ja-JP" altLang="en-US" sz="1200" dirty="0"/>
                </a:p>
              </p:txBody>
            </p:sp>
            <p:cxnSp>
              <p:nvCxnSpPr>
                <p:cNvPr id="38" name="直線矢印コネクタ 37">
                  <a:extLst>
                    <a:ext uri="{FF2B5EF4-FFF2-40B4-BE49-F238E27FC236}">
                      <a16:creationId xmlns:a16="http://schemas.microsoft.com/office/drawing/2014/main" id="{A8769216-1267-835E-51C1-3FEBF60C7BE4}"/>
                    </a:ext>
                  </a:extLst>
                </p:cNvPr>
                <p:cNvCxnSpPr>
                  <a:cxnSpLocks/>
                </p:cNvCxnSpPr>
                <p:nvPr/>
              </p:nvCxnSpPr>
              <p:spPr>
                <a:xfrm flipV="1">
                  <a:off x="1219398" y="4770873"/>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矢印コネクタ 38">
                  <a:extLst>
                    <a:ext uri="{FF2B5EF4-FFF2-40B4-BE49-F238E27FC236}">
                      <a16:creationId xmlns:a16="http://schemas.microsoft.com/office/drawing/2014/main" id="{3634F2EE-7D67-D27D-0F12-E28A75EE64A8}"/>
                    </a:ext>
                  </a:extLst>
                </p:cNvPr>
                <p:cNvCxnSpPr>
                  <a:cxnSpLocks/>
                  <a:endCxn id="21" idx="2"/>
                </p:cNvCxnSpPr>
                <p:nvPr/>
              </p:nvCxnSpPr>
              <p:spPr>
                <a:xfrm flipV="1">
                  <a:off x="1219397" y="4085013"/>
                  <a:ext cx="1779" cy="419527"/>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grpSp>
        <p:pic>
          <p:nvPicPr>
            <p:cNvPr id="8" name="図 7" descr="ロゴ&#10;&#10;自動的に生成された説明">
              <a:hlinkClick r:id="rId14"/>
              <a:extLst>
                <a:ext uri="{FF2B5EF4-FFF2-40B4-BE49-F238E27FC236}">
                  <a16:creationId xmlns:a16="http://schemas.microsoft.com/office/drawing/2014/main" id="{7B794D20-1524-85F1-7807-799C11091D87}"/>
                </a:ext>
              </a:extLst>
            </p:cNvPr>
            <p:cNvPicPr>
              <a:picLocks noChangeAspect="1"/>
            </p:cNvPicPr>
            <p:nvPr/>
          </p:nvPicPr>
          <p:blipFill>
            <a:blip r:embed="rId2"/>
            <a:stretch>
              <a:fillRect/>
            </a:stretch>
          </p:blipFill>
          <p:spPr>
            <a:xfrm>
              <a:off x="2816919" y="3979862"/>
              <a:ext cx="338554" cy="338554"/>
            </a:xfrm>
            <a:prstGeom prst="rect">
              <a:avLst/>
            </a:prstGeom>
          </p:spPr>
        </p:pic>
        <p:pic>
          <p:nvPicPr>
            <p:cNvPr id="9" name="図 8" descr="ロゴ&#10;&#10;自動的に生成された説明">
              <a:hlinkClick r:id="rId15"/>
              <a:extLst>
                <a:ext uri="{FF2B5EF4-FFF2-40B4-BE49-F238E27FC236}">
                  <a16:creationId xmlns:a16="http://schemas.microsoft.com/office/drawing/2014/main" id="{2AC02758-7111-17B0-FCF1-984C631920B2}"/>
                </a:ext>
              </a:extLst>
            </p:cNvPr>
            <p:cNvPicPr>
              <a:picLocks noChangeAspect="1"/>
            </p:cNvPicPr>
            <p:nvPr/>
          </p:nvPicPr>
          <p:blipFill>
            <a:blip r:embed="rId2"/>
            <a:stretch>
              <a:fillRect/>
            </a:stretch>
          </p:blipFill>
          <p:spPr>
            <a:xfrm>
              <a:off x="4880585" y="3985883"/>
              <a:ext cx="338554" cy="338554"/>
            </a:xfrm>
            <a:prstGeom prst="rect">
              <a:avLst/>
            </a:prstGeom>
          </p:spPr>
        </p:pic>
        <p:pic>
          <p:nvPicPr>
            <p:cNvPr id="10" name="図 9" descr="ロゴ&#10;&#10;自動的に生成された説明">
              <a:hlinkClick r:id="rId16"/>
              <a:extLst>
                <a:ext uri="{FF2B5EF4-FFF2-40B4-BE49-F238E27FC236}">
                  <a16:creationId xmlns:a16="http://schemas.microsoft.com/office/drawing/2014/main" id="{F302512D-37D6-BF93-B7F1-1B9A222A6940}"/>
                </a:ext>
              </a:extLst>
            </p:cNvPr>
            <p:cNvPicPr>
              <a:picLocks noChangeAspect="1"/>
            </p:cNvPicPr>
            <p:nvPr/>
          </p:nvPicPr>
          <p:blipFill>
            <a:blip r:embed="rId2"/>
            <a:stretch>
              <a:fillRect/>
            </a:stretch>
          </p:blipFill>
          <p:spPr>
            <a:xfrm>
              <a:off x="6230252" y="3985883"/>
              <a:ext cx="338554" cy="338554"/>
            </a:xfrm>
            <a:prstGeom prst="rect">
              <a:avLst/>
            </a:prstGeom>
          </p:spPr>
        </p:pic>
        <p:pic>
          <p:nvPicPr>
            <p:cNvPr id="11" name="図 10" descr="ロゴ&#10;&#10;自動的に生成された説明">
              <a:hlinkClick r:id="rId17"/>
              <a:extLst>
                <a:ext uri="{FF2B5EF4-FFF2-40B4-BE49-F238E27FC236}">
                  <a16:creationId xmlns:a16="http://schemas.microsoft.com/office/drawing/2014/main" id="{9D8BA068-4CB9-9A48-DCD6-76F01DF04D85}"/>
                </a:ext>
              </a:extLst>
            </p:cNvPr>
            <p:cNvPicPr>
              <a:picLocks noChangeAspect="1"/>
            </p:cNvPicPr>
            <p:nvPr/>
          </p:nvPicPr>
          <p:blipFill>
            <a:blip r:embed="rId2"/>
            <a:stretch>
              <a:fillRect/>
            </a:stretch>
          </p:blipFill>
          <p:spPr>
            <a:xfrm>
              <a:off x="7700658" y="3985883"/>
              <a:ext cx="338554" cy="338554"/>
            </a:xfrm>
            <a:prstGeom prst="rect">
              <a:avLst/>
            </a:prstGeom>
          </p:spPr>
        </p:pic>
        <p:pic>
          <p:nvPicPr>
            <p:cNvPr id="12" name="図 11" descr="ロゴ&#10;&#10;自動的に生成された説明">
              <a:hlinkClick r:id="rId18"/>
              <a:extLst>
                <a:ext uri="{FF2B5EF4-FFF2-40B4-BE49-F238E27FC236}">
                  <a16:creationId xmlns:a16="http://schemas.microsoft.com/office/drawing/2014/main" id="{28FA5A19-16D5-8252-EE7F-83C3D1EF1C97}"/>
                </a:ext>
              </a:extLst>
            </p:cNvPr>
            <p:cNvPicPr>
              <a:picLocks noChangeAspect="1"/>
            </p:cNvPicPr>
            <p:nvPr/>
          </p:nvPicPr>
          <p:blipFill>
            <a:blip r:embed="rId2"/>
            <a:stretch>
              <a:fillRect/>
            </a:stretch>
          </p:blipFill>
          <p:spPr>
            <a:xfrm>
              <a:off x="9357952" y="3979862"/>
              <a:ext cx="338554" cy="338554"/>
            </a:xfrm>
            <a:prstGeom prst="rect">
              <a:avLst/>
            </a:prstGeom>
          </p:spPr>
        </p:pic>
        <p:pic>
          <p:nvPicPr>
            <p:cNvPr id="13" name="図 12" descr="ロゴ&#10;&#10;自動的に生成された説明">
              <a:hlinkClick r:id="rId19"/>
              <a:extLst>
                <a:ext uri="{FF2B5EF4-FFF2-40B4-BE49-F238E27FC236}">
                  <a16:creationId xmlns:a16="http://schemas.microsoft.com/office/drawing/2014/main" id="{72C092CC-35B9-3141-C8AF-365C49B51031}"/>
                </a:ext>
              </a:extLst>
            </p:cNvPr>
            <p:cNvPicPr>
              <a:picLocks noChangeAspect="1"/>
            </p:cNvPicPr>
            <p:nvPr/>
          </p:nvPicPr>
          <p:blipFill>
            <a:blip r:embed="rId2"/>
            <a:stretch>
              <a:fillRect/>
            </a:stretch>
          </p:blipFill>
          <p:spPr>
            <a:xfrm>
              <a:off x="11531905" y="3979862"/>
              <a:ext cx="338554" cy="338554"/>
            </a:xfrm>
            <a:prstGeom prst="rect">
              <a:avLst/>
            </a:prstGeom>
          </p:spPr>
        </p:pic>
        <p:pic>
          <p:nvPicPr>
            <p:cNvPr id="14" name="図 13" descr="ロゴ&#10;&#10;自動的に生成された説明">
              <a:hlinkClick r:id="rId12"/>
              <a:extLst>
                <a:ext uri="{FF2B5EF4-FFF2-40B4-BE49-F238E27FC236}">
                  <a16:creationId xmlns:a16="http://schemas.microsoft.com/office/drawing/2014/main" id="{3AEC681B-D658-C531-D0EF-B01986C5EF0B}"/>
                </a:ext>
              </a:extLst>
            </p:cNvPr>
            <p:cNvPicPr>
              <a:picLocks noChangeAspect="1"/>
            </p:cNvPicPr>
            <p:nvPr/>
          </p:nvPicPr>
          <p:blipFill>
            <a:blip r:embed="rId2"/>
            <a:stretch>
              <a:fillRect/>
            </a:stretch>
          </p:blipFill>
          <p:spPr>
            <a:xfrm>
              <a:off x="1730082" y="4367271"/>
              <a:ext cx="338554" cy="338554"/>
            </a:xfrm>
            <a:prstGeom prst="rect">
              <a:avLst/>
            </a:prstGeom>
          </p:spPr>
        </p:pic>
        <p:pic>
          <p:nvPicPr>
            <p:cNvPr id="15" name="図 14" descr="ロゴ&#10;&#10;自動的に生成された説明">
              <a:hlinkClick r:id="rId20"/>
              <a:extLst>
                <a:ext uri="{FF2B5EF4-FFF2-40B4-BE49-F238E27FC236}">
                  <a16:creationId xmlns:a16="http://schemas.microsoft.com/office/drawing/2014/main" id="{87924C59-AAAD-78E9-1DAF-61E01E549646}"/>
                </a:ext>
              </a:extLst>
            </p:cNvPr>
            <p:cNvPicPr>
              <a:picLocks noChangeAspect="1"/>
            </p:cNvPicPr>
            <p:nvPr/>
          </p:nvPicPr>
          <p:blipFill>
            <a:blip r:embed="rId2"/>
            <a:stretch>
              <a:fillRect/>
            </a:stretch>
          </p:blipFill>
          <p:spPr>
            <a:xfrm>
              <a:off x="321540" y="5208880"/>
              <a:ext cx="338554" cy="338554"/>
            </a:xfrm>
            <a:prstGeom prst="rect">
              <a:avLst/>
            </a:prstGeom>
          </p:spPr>
        </p:pic>
      </p:grpSp>
    </p:spTree>
    <p:extLst>
      <p:ext uri="{BB962C8B-B14F-4D97-AF65-F5344CB8AC3E}">
        <p14:creationId xmlns:p14="http://schemas.microsoft.com/office/powerpoint/2010/main" val="15227702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46A7DA-444C-451B-9AC1-EF82996F1100}"/>
              </a:ext>
            </a:extLst>
          </p:cNvPr>
          <p:cNvSpPr>
            <a:spLocks noGrp="1"/>
          </p:cNvSpPr>
          <p:nvPr>
            <p:ph type="title"/>
          </p:nvPr>
        </p:nvSpPr>
        <p:spPr>
          <a:xfrm>
            <a:off x="1028699" y="274638"/>
            <a:ext cx="11001376" cy="1143000"/>
          </a:xfrm>
        </p:spPr>
        <p:txBody>
          <a:bodyPr>
            <a:normAutofit fontScale="90000"/>
          </a:bodyPr>
          <a:lstStyle/>
          <a:p>
            <a:r>
              <a:rPr kumimoji="1" lang="ja-JP" altLang="en-US" dirty="0"/>
              <a:t>多要素認証の色々な方法（パスワード＋</a:t>
            </a:r>
            <a:r>
              <a:rPr kumimoji="1" lang="ja-JP" altLang="en-US" b="1" dirty="0"/>
              <a:t>何か</a:t>
            </a:r>
            <a:r>
              <a:rPr kumimoji="1" lang="ja-JP" altLang="en-US" dirty="0"/>
              <a:t>）</a:t>
            </a:r>
          </a:p>
        </p:txBody>
      </p:sp>
      <p:sp>
        <p:nvSpPr>
          <p:cNvPr id="3" name="コンテンツ プレースホルダー 2">
            <a:extLst>
              <a:ext uri="{FF2B5EF4-FFF2-40B4-BE49-F238E27FC236}">
                <a16:creationId xmlns:a16="http://schemas.microsoft.com/office/drawing/2014/main" id="{2FF60BE2-AB73-447C-B5D8-95C6FADAA7D6}"/>
              </a:ext>
            </a:extLst>
          </p:cNvPr>
          <p:cNvSpPr>
            <a:spLocks noGrp="1"/>
          </p:cNvSpPr>
          <p:nvPr>
            <p:ph idx="1"/>
          </p:nvPr>
        </p:nvSpPr>
        <p:spPr>
          <a:xfrm>
            <a:off x="119271" y="1828800"/>
            <a:ext cx="12072730" cy="5155096"/>
          </a:xfrm>
        </p:spPr>
        <p:txBody>
          <a:bodyPr>
            <a:normAutofit/>
          </a:bodyPr>
          <a:lstStyle/>
          <a:p>
            <a:r>
              <a:rPr lang="en-US" altLang="ja-JP" dirty="0">
                <a:hlinkClick r:id="rId2"/>
              </a:rPr>
              <a:t>Microsoft Authenticator</a:t>
            </a:r>
            <a:r>
              <a:rPr lang="ja-JP" altLang="en-US" dirty="0"/>
              <a:t>（</a:t>
            </a:r>
            <a:r>
              <a:rPr lang="ja-JP" altLang="en-US" sz="3600" dirty="0">
                <a:solidFill>
                  <a:srgbClr val="0070C0"/>
                </a:solidFill>
              </a:rPr>
              <a:t>推</a:t>
            </a:r>
            <a:r>
              <a:rPr lang="en-US" altLang="ja-JP" sz="2400" dirty="0"/>
              <a:t> </a:t>
            </a:r>
            <a:r>
              <a:rPr lang="ja-JP" altLang="en-US" dirty="0"/>
              <a:t>）</a:t>
            </a:r>
            <a:endParaRPr lang="en-US" altLang="ja-JP" dirty="0"/>
          </a:p>
          <a:p>
            <a:pPr lvl="1"/>
            <a:r>
              <a:rPr lang="ja-JP" altLang="en-US" dirty="0"/>
              <a:t>携帯を開けて</a:t>
            </a:r>
            <a:r>
              <a:rPr lang="en-US" altLang="ja-JP" dirty="0"/>
              <a:t>2</a:t>
            </a:r>
            <a:r>
              <a:rPr lang="ja-JP" altLang="en-US" dirty="0"/>
              <a:t>桁の数字を入力</a:t>
            </a:r>
            <a:endParaRPr kumimoji="1" lang="en-US" altLang="ja-JP" dirty="0">
              <a:hlinkClick r:id="rId3"/>
            </a:endParaRPr>
          </a:p>
          <a:p>
            <a:r>
              <a:rPr kumimoji="1" lang="ja-JP" altLang="en-US" dirty="0">
                <a:hlinkClick r:id="rId4"/>
              </a:rPr>
              <a:t>携帯のショートメッセージサービス（</a:t>
            </a:r>
            <a:r>
              <a:rPr kumimoji="1" lang="en-US" altLang="ja-JP" dirty="0">
                <a:hlinkClick r:id="rId4"/>
              </a:rPr>
              <a:t>SMS</a:t>
            </a:r>
            <a:r>
              <a:rPr kumimoji="1" lang="ja-JP" altLang="en-US" dirty="0">
                <a:hlinkClick r:id="rId4"/>
              </a:rPr>
              <a:t>）</a:t>
            </a:r>
            <a:endParaRPr kumimoji="1" lang="en-US" altLang="ja-JP" dirty="0"/>
          </a:p>
          <a:p>
            <a:pPr lvl="1"/>
            <a:r>
              <a:rPr lang="ja-JP" altLang="en-US" dirty="0"/>
              <a:t>携帯に</a:t>
            </a:r>
            <a:r>
              <a:rPr kumimoji="1" lang="ja-JP" altLang="en-US" dirty="0"/>
              <a:t>テキストで飛んでくる</a:t>
            </a:r>
            <a:r>
              <a:rPr kumimoji="1" lang="en-US" altLang="ja-JP" dirty="0"/>
              <a:t>6</a:t>
            </a:r>
            <a:r>
              <a:rPr kumimoji="1" lang="ja-JP" altLang="en-US" dirty="0"/>
              <a:t>桁の数字をサイトに入力</a:t>
            </a:r>
            <a:endParaRPr kumimoji="1" lang="en-US" altLang="ja-JP" dirty="0"/>
          </a:p>
          <a:p>
            <a:r>
              <a:rPr lang="ja-JP" altLang="en-US" dirty="0"/>
              <a:t>音声電話（</a:t>
            </a:r>
            <a:r>
              <a:rPr kumimoji="1" lang="ja-JP" altLang="en-US" dirty="0">
                <a:hlinkClick r:id="rId3"/>
              </a:rPr>
              <a:t>携帯</a:t>
            </a:r>
            <a:r>
              <a:rPr kumimoji="1" lang="ja-JP" altLang="en-US" dirty="0"/>
              <a:t>、</a:t>
            </a:r>
            <a:r>
              <a:rPr lang="ja-JP" altLang="en-US" dirty="0">
                <a:hlinkClick r:id="rId5"/>
              </a:rPr>
              <a:t>いえでん</a:t>
            </a:r>
            <a:r>
              <a:rPr lang="ja-JP" altLang="en-US" dirty="0"/>
              <a:t>）</a:t>
            </a:r>
            <a:endParaRPr lang="en-US" altLang="ja-JP" dirty="0"/>
          </a:p>
          <a:p>
            <a:pPr lvl="1"/>
            <a:r>
              <a:rPr lang="ja-JP" altLang="en-US" dirty="0"/>
              <a:t>電話に出て</a:t>
            </a:r>
            <a:r>
              <a:rPr lang="en-US" altLang="ja-JP" dirty="0"/>
              <a:t>#</a:t>
            </a:r>
            <a:r>
              <a:rPr lang="ja-JP" altLang="en-US" dirty="0"/>
              <a:t>キーを押す</a:t>
            </a:r>
            <a:r>
              <a:rPr lang="ja-JP" altLang="en-US" sz="1800" dirty="0"/>
              <a:t>スマホがなければ意外と</a:t>
            </a:r>
            <a:r>
              <a:rPr lang="ja-JP" altLang="en-US" sz="2000" dirty="0">
                <a:solidFill>
                  <a:srgbClr val="0070C0"/>
                </a:solidFill>
              </a:rPr>
              <a:t>推</a:t>
            </a:r>
            <a:r>
              <a:rPr lang="en-US" altLang="ja-JP" sz="1800" dirty="0"/>
              <a:t>? </a:t>
            </a:r>
            <a:endParaRPr lang="en-US" altLang="ja-JP" dirty="0"/>
          </a:p>
          <a:p>
            <a:r>
              <a:rPr lang="en-US" altLang="ja-JP" dirty="0">
                <a:hlinkClick r:id="rId6"/>
              </a:rPr>
              <a:t>Google</a:t>
            </a:r>
            <a:r>
              <a:rPr lang="ja-JP" altLang="en-US" dirty="0">
                <a:hlinkClick r:id="rId6"/>
              </a:rPr>
              <a:t>認証システム</a:t>
            </a:r>
            <a:endParaRPr lang="en-US" altLang="ja-JP" dirty="0"/>
          </a:p>
          <a:p>
            <a:pPr lvl="1"/>
            <a:r>
              <a:rPr lang="ja-JP" altLang="en-US" dirty="0"/>
              <a:t>アプリを開いて表示される</a:t>
            </a:r>
            <a:r>
              <a:rPr lang="en-US" altLang="ja-JP" dirty="0"/>
              <a:t>6</a:t>
            </a:r>
            <a:r>
              <a:rPr lang="ja-JP" altLang="en-US" dirty="0"/>
              <a:t>桁の数字をサイトに入力</a:t>
            </a:r>
            <a:endParaRPr lang="en-US" altLang="ja-JP" dirty="0"/>
          </a:p>
        </p:txBody>
      </p:sp>
      <p:sp>
        <p:nvSpPr>
          <p:cNvPr id="4" name="日付プレースホルダー 3">
            <a:extLst>
              <a:ext uri="{FF2B5EF4-FFF2-40B4-BE49-F238E27FC236}">
                <a16:creationId xmlns:a16="http://schemas.microsoft.com/office/drawing/2014/main" id="{51DAC441-42F8-4D3F-9E5E-DC53F4901CDD}"/>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6AADC434-7044-43F5-B2AD-BA1BD08C1055}"/>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EBD5FE46-D2DC-4983-B9BE-DCEEBE09167B}"/>
              </a:ext>
            </a:extLst>
          </p:cNvPr>
          <p:cNvSpPr>
            <a:spLocks noGrp="1"/>
          </p:cNvSpPr>
          <p:nvPr>
            <p:ph type="sldNum" sz="quarter" idx="12"/>
          </p:nvPr>
        </p:nvSpPr>
        <p:spPr/>
        <p:txBody>
          <a:bodyPr/>
          <a:lstStyle/>
          <a:p>
            <a:fld id="{EDF77D8D-9987-453A-9A05-EB91CA595C68}" type="slidenum">
              <a:rPr kumimoji="1" lang="ja-JP" altLang="en-US" smtClean="0"/>
              <a:pPr/>
              <a:t>20</a:t>
            </a:fld>
            <a:endParaRPr kumimoji="1" lang="ja-JP" altLang="en-US"/>
          </a:p>
        </p:txBody>
      </p:sp>
    </p:spTree>
    <p:extLst>
      <p:ext uri="{BB962C8B-B14F-4D97-AF65-F5344CB8AC3E}">
        <p14:creationId xmlns:p14="http://schemas.microsoft.com/office/powerpoint/2010/main" val="2803634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A9DF3D-FEC1-8478-2D8B-8E31A5443BB0}"/>
              </a:ext>
            </a:extLst>
          </p:cNvPr>
          <p:cNvSpPr>
            <a:spLocks noGrp="1"/>
          </p:cNvSpPr>
          <p:nvPr>
            <p:ph type="title"/>
          </p:nvPr>
        </p:nvSpPr>
        <p:spPr/>
        <p:txBody>
          <a:bodyPr/>
          <a:lstStyle/>
          <a:p>
            <a:endParaRPr kumimoji="1" lang="ja-JP" altLang="en-US" dirty="0"/>
          </a:p>
        </p:txBody>
      </p:sp>
      <p:sp>
        <p:nvSpPr>
          <p:cNvPr id="4" name="日付プレースホルダー 3">
            <a:extLst>
              <a:ext uri="{FF2B5EF4-FFF2-40B4-BE49-F238E27FC236}">
                <a16:creationId xmlns:a16="http://schemas.microsoft.com/office/drawing/2014/main" id="{F1544239-5019-D621-AB7D-2AD8821B72E8}"/>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9A3D90C0-B201-A0DF-6642-107C8A12851E}"/>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EFE2011D-FB9F-4EA7-9CCB-019F07904253}"/>
              </a:ext>
            </a:extLst>
          </p:cNvPr>
          <p:cNvSpPr>
            <a:spLocks noGrp="1"/>
          </p:cNvSpPr>
          <p:nvPr>
            <p:ph type="sldNum" sz="quarter" idx="12"/>
          </p:nvPr>
        </p:nvSpPr>
        <p:spPr/>
        <p:txBody>
          <a:bodyPr/>
          <a:lstStyle/>
          <a:p>
            <a:fld id="{EDF77D8D-9987-453A-9A05-EB91CA595C68}" type="slidenum">
              <a:rPr kumimoji="1" lang="ja-JP" altLang="en-US" smtClean="0"/>
              <a:pPr/>
              <a:t>21</a:t>
            </a:fld>
            <a:endParaRPr kumimoji="1" lang="ja-JP" altLang="en-US"/>
          </a:p>
        </p:txBody>
      </p:sp>
      <p:pic>
        <p:nvPicPr>
          <p:cNvPr id="8" name="sms-pc-phone">
            <a:hlinkClick r:id="" action="ppaction://media"/>
            <a:extLst>
              <a:ext uri="{FF2B5EF4-FFF2-40B4-BE49-F238E27FC236}">
                <a16:creationId xmlns:a16="http://schemas.microsoft.com/office/drawing/2014/main" id="{975BBE18-1752-380C-2FC8-F8695F1FF68D}"/>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6096000" y="44625"/>
            <a:ext cx="4480498" cy="3360373"/>
          </a:xfrm>
          <a:prstGeom prst="rect">
            <a:avLst/>
          </a:prstGeom>
        </p:spPr>
      </p:pic>
      <p:pic>
        <p:nvPicPr>
          <p:cNvPr id="9" name="voice-pc-phone">
            <a:hlinkClick r:id="" action="ppaction://media"/>
            <a:extLst>
              <a:ext uri="{FF2B5EF4-FFF2-40B4-BE49-F238E27FC236}">
                <a16:creationId xmlns:a16="http://schemas.microsoft.com/office/drawing/2014/main" id="{AD7DCF76-C05E-0572-3058-EBDEDBB747D5}"/>
              </a:ext>
            </a:extLst>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1530738" y="3477005"/>
            <a:ext cx="4493594" cy="3370195"/>
          </a:xfrm>
          <a:prstGeom prst="rect">
            <a:avLst/>
          </a:prstGeom>
        </p:spPr>
      </p:pic>
      <p:pic>
        <p:nvPicPr>
          <p:cNvPr id="10" name="google-authenticator-pc-phone">
            <a:hlinkClick r:id="" action="ppaction://media"/>
            <a:extLst>
              <a:ext uri="{FF2B5EF4-FFF2-40B4-BE49-F238E27FC236}">
                <a16:creationId xmlns:a16="http://schemas.microsoft.com/office/drawing/2014/main" id="{CD6CE80D-F3ED-6856-EAF7-9FED182C13DC}"/>
              </a:ext>
            </a:extLst>
          </p:cNvPr>
          <p:cNvPicPr>
            <a:picLocks noChangeAspect="1"/>
          </p:cNvPicPr>
          <p:nvPr>
            <a:videoFile r:link="rId6"/>
            <p:extLst>
              <p:ext uri="{DAA4B4D4-6D71-4841-9C94-3DE7FCFB9230}">
                <p14:media xmlns:p14="http://schemas.microsoft.com/office/powerpoint/2010/main" r:embed="rId5"/>
              </p:ext>
            </p:extLst>
          </p:nvPr>
        </p:nvPicPr>
        <p:blipFill>
          <a:blip r:embed="rId12"/>
          <a:stretch>
            <a:fillRect/>
          </a:stretch>
        </p:blipFill>
        <p:spPr>
          <a:xfrm>
            <a:off x="6096000" y="3486828"/>
            <a:ext cx="4480498" cy="3360373"/>
          </a:xfrm>
          <a:prstGeom prst="rect">
            <a:avLst/>
          </a:prstGeom>
        </p:spPr>
      </p:pic>
      <p:pic>
        <p:nvPicPr>
          <p:cNvPr id="11" name="mfa-ms-authenticator-2digit-signin">
            <a:hlinkClick r:id="" action="ppaction://media"/>
            <a:extLst>
              <a:ext uri="{FF2B5EF4-FFF2-40B4-BE49-F238E27FC236}">
                <a16:creationId xmlns:a16="http://schemas.microsoft.com/office/drawing/2014/main" id="{BEAEECBE-AEC9-D69A-3B2D-79EF3F771199}"/>
              </a:ext>
            </a:extLst>
          </p:cNvPr>
          <p:cNvPicPr>
            <a:picLocks noChangeAspect="1"/>
          </p:cNvPicPr>
          <p:nvPr>
            <a:videoFile r:link="rId8"/>
            <p:extLst>
              <p:ext uri="{DAA4B4D4-6D71-4841-9C94-3DE7FCFB9230}">
                <p14:media xmlns:p14="http://schemas.microsoft.com/office/powerpoint/2010/main" r:embed="rId7"/>
              </p:ext>
            </p:extLst>
          </p:nvPr>
        </p:nvPicPr>
        <p:blipFill>
          <a:blip r:embed="rId13"/>
          <a:stretch>
            <a:fillRect/>
          </a:stretch>
        </p:blipFill>
        <p:spPr>
          <a:xfrm>
            <a:off x="1543833" y="884717"/>
            <a:ext cx="4480498" cy="2520280"/>
          </a:xfrm>
          <a:prstGeom prst="rect">
            <a:avLst/>
          </a:prstGeom>
        </p:spPr>
      </p:pic>
      <p:sp>
        <p:nvSpPr>
          <p:cNvPr id="3" name="テキスト ボックス 2">
            <a:extLst>
              <a:ext uri="{FF2B5EF4-FFF2-40B4-BE49-F238E27FC236}">
                <a16:creationId xmlns:a16="http://schemas.microsoft.com/office/drawing/2014/main" id="{E87EC304-71BC-3A5F-47A3-3C67107580E5}"/>
              </a:ext>
            </a:extLst>
          </p:cNvPr>
          <p:cNvSpPr txBox="1"/>
          <p:nvPr/>
        </p:nvSpPr>
        <p:spPr>
          <a:xfrm>
            <a:off x="1493061" y="484428"/>
            <a:ext cx="3697166" cy="523220"/>
          </a:xfrm>
          <a:prstGeom prst="rect">
            <a:avLst/>
          </a:prstGeom>
          <a:noFill/>
        </p:spPr>
        <p:txBody>
          <a:bodyPr wrap="none" rtlCol="0">
            <a:spAutoFit/>
          </a:bodyPr>
          <a:lstStyle/>
          <a:p>
            <a:r>
              <a:rPr lang="en-US" altLang="ja-JP" sz="2800">
                <a:solidFill>
                  <a:schemeClr val="bg1"/>
                </a:solidFill>
                <a:highlight>
                  <a:srgbClr val="000000"/>
                </a:highlight>
              </a:rPr>
              <a:t>Microsoft</a:t>
            </a:r>
            <a:r>
              <a:rPr lang="ja-JP" altLang="en-US" sz="2800">
                <a:solidFill>
                  <a:schemeClr val="bg1"/>
                </a:solidFill>
                <a:highlight>
                  <a:srgbClr val="000000"/>
                </a:highlight>
              </a:rPr>
              <a:t> </a:t>
            </a:r>
            <a:r>
              <a:rPr lang="en-US" altLang="ja-JP" sz="2800">
                <a:solidFill>
                  <a:schemeClr val="bg1"/>
                </a:solidFill>
                <a:highlight>
                  <a:srgbClr val="000000"/>
                </a:highlight>
              </a:rPr>
              <a:t>Authenticator</a:t>
            </a:r>
            <a:endParaRPr lang="ja-JP" altLang="en-US" sz="2800">
              <a:solidFill>
                <a:schemeClr val="bg1"/>
              </a:solidFill>
              <a:highlight>
                <a:srgbClr val="000000"/>
              </a:highlight>
            </a:endParaRPr>
          </a:p>
        </p:txBody>
      </p:sp>
      <p:sp>
        <p:nvSpPr>
          <p:cNvPr id="7" name="テキスト ボックス 6">
            <a:extLst>
              <a:ext uri="{FF2B5EF4-FFF2-40B4-BE49-F238E27FC236}">
                <a16:creationId xmlns:a16="http://schemas.microsoft.com/office/drawing/2014/main" id="{25F7E729-9A7C-13B9-0F08-7CA242B23753}"/>
              </a:ext>
            </a:extLst>
          </p:cNvPr>
          <p:cNvSpPr txBox="1"/>
          <p:nvPr/>
        </p:nvSpPr>
        <p:spPr>
          <a:xfrm>
            <a:off x="6096000" y="89972"/>
            <a:ext cx="2188420" cy="523220"/>
          </a:xfrm>
          <a:prstGeom prst="rect">
            <a:avLst/>
          </a:prstGeom>
          <a:noFill/>
        </p:spPr>
        <p:txBody>
          <a:bodyPr wrap="none" rtlCol="0">
            <a:spAutoFit/>
          </a:bodyPr>
          <a:lstStyle/>
          <a:p>
            <a:r>
              <a:rPr lang="en-US" altLang="ja-JP" sz="2800">
                <a:solidFill>
                  <a:schemeClr val="bg1"/>
                </a:solidFill>
              </a:rPr>
              <a:t>SMS</a:t>
            </a:r>
            <a:r>
              <a:rPr lang="ja-JP" altLang="en-US" sz="2800">
                <a:solidFill>
                  <a:schemeClr val="bg1"/>
                </a:solidFill>
              </a:rPr>
              <a:t> （</a:t>
            </a:r>
            <a:r>
              <a:rPr lang="en-US" altLang="ja-JP" sz="2800">
                <a:solidFill>
                  <a:schemeClr val="bg1"/>
                </a:solidFill>
              </a:rPr>
              <a:t>6</a:t>
            </a:r>
            <a:r>
              <a:rPr lang="ja-JP" altLang="en-US" sz="2800">
                <a:solidFill>
                  <a:schemeClr val="bg1"/>
                </a:solidFill>
              </a:rPr>
              <a:t>桁）</a:t>
            </a:r>
          </a:p>
        </p:txBody>
      </p:sp>
      <p:sp>
        <p:nvSpPr>
          <p:cNvPr id="12" name="テキスト ボックス 11">
            <a:extLst>
              <a:ext uri="{FF2B5EF4-FFF2-40B4-BE49-F238E27FC236}">
                <a16:creationId xmlns:a16="http://schemas.microsoft.com/office/drawing/2014/main" id="{E944644F-5EE2-0C53-9988-943A01468C20}"/>
              </a:ext>
            </a:extLst>
          </p:cNvPr>
          <p:cNvSpPr txBox="1"/>
          <p:nvPr/>
        </p:nvSpPr>
        <p:spPr>
          <a:xfrm>
            <a:off x="1584353" y="3486827"/>
            <a:ext cx="3057247" cy="523220"/>
          </a:xfrm>
          <a:prstGeom prst="rect">
            <a:avLst/>
          </a:prstGeom>
          <a:noFill/>
        </p:spPr>
        <p:txBody>
          <a:bodyPr wrap="none" rtlCol="0">
            <a:spAutoFit/>
          </a:bodyPr>
          <a:lstStyle/>
          <a:p>
            <a:r>
              <a:rPr lang="ja-JP" altLang="en-US" sz="2800">
                <a:solidFill>
                  <a:schemeClr val="bg1"/>
                </a:solidFill>
              </a:rPr>
              <a:t>音声電話（携帯）</a:t>
            </a:r>
          </a:p>
        </p:txBody>
      </p:sp>
      <p:sp>
        <p:nvSpPr>
          <p:cNvPr id="13" name="テキスト ボックス 12">
            <a:extLst>
              <a:ext uri="{FF2B5EF4-FFF2-40B4-BE49-F238E27FC236}">
                <a16:creationId xmlns:a16="http://schemas.microsoft.com/office/drawing/2014/main" id="{828C3BA5-1459-733E-0D19-64A91148EEC3}"/>
              </a:ext>
            </a:extLst>
          </p:cNvPr>
          <p:cNvSpPr txBox="1"/>
          <p:nvPr/>
        </p:nvSpPr>
        <p:spPr>
          <a:xfrm>
            <a:off x="6096000" y="3523463"/>
            <a:ext cx="2509790" cy="523220"/>
          </a:xfrm>
          <a:prstGeom prst="rect">
            <a:avLst/>
          </a:prstGeom>
          <a:noFill/>
        </p:spPr>
        <p:txBody>
          <a:bodyPr wrap="none" rtlCol="0">
            <a:spAutoFit/>
          </a:bodyPr>
          <a:lstStyle/>
          <a:p>
            <a:r>
              <a:rPr lang="en-US" altLang="ja-JP" sz="2800">
                <a:solidFill>
                  <a:schemeClr val="bg1"/>
                </a:solidFill>
              </a:rPr>
              <a:t>Google</a:t>
            </a:r>
            <a:r>
              <a:rPr lang="ja-JP" altLang="en-US" sz="2800">
                <a:solidFill>
                  <a:schemeClr val="bg1"/>
                </a:solidFill>
              </a:rPr>
              <a:t>（</a:t>
            </a:r>
            <a:r>
              <a:rPr lang="en-US" altLang="ja-JP" sz="2800">
                <a:solidFill>
                  <a:schemeClr val="bg1"/>
                </a:solidFill>
              </a:rPr>
              <a:t>6</a:t>
            </a:r>
            <a:r>
              <a:rPr lang="ja-JP" altLang="en-US" sz="2800">
                <a:solidFill>
                  <a:schemeClr val="bg1"/>
                </a:solidFill>
              </a:rPr>
              <a:t>桁）</a:t>
            </a:r>
          </a:p>
        </p:txBody>
      </p:sp>
    </p:spTree>
    <p:extLst>
      <p:ext uri="{BB962C8B-B14F-4D97-AF65-F5344CB8AC3E}">
        <p14:creationId xmlns:p14="http://schemas.microsoft.com/office/powerpoint/2010/main" val="3791818078"/>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video>
              <p:cMediaNode vol="80000">
                <p:cTn id="3" fill="hold" display="0">
                  <p:stCondLst>
                    <p:cond delay="indefinite"/>
                  </p:stCondLst>
                </p:cTn>
                <p:tgtEl>
                  <p:spTgt spid="9"/>
                </p:tgtEl>
              </p:cMediaNode>
            </p:video>
            <p:video>
              <p:cMediaNode vol="80000">
                <p:cTn id="4" fill="hold" display="0">
                  <p:stCondLst>
                    <p:cond delay="indefinite"/>
                  </p:stCondLst>
                </p:cTn>
                <p:tgtEl>
                  <p:spTgt spid="10"/>
                </p:tgtEl>
              </p:cMediaNode>
            </p:video>
            <p:video>
              <p:cMediaNode vol="80000">
                <p:cTn id="5" fill="hold" display="0">
                  <p:stCondLst>
                    <p:cond delay="indefinite"/>
                  </p:stCondLst>
                </p:cTn>
                <p:tgtEl>
                  <p:spTgt spid="11"/>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A8CF22-4249-96DA-28CB-8113B75F9601}"/>
              </a:ext>
            </a:extLst>
          </p:cNvPr>
          <p:cNvSpPr>
            <a:spLocks noGrp="1"/>
          </p:cNvSpPr>
          <p:nvPr>
            <p:ph type="title"/>
          </p:nvPr>
        </p:nvSpPr>
        <p:spPr/>
        <p:txBody>
          <a:bodyPr/>
          <a:lstStyle/>
          <a:p>
            <a:r>
              <a:rPr lang="ja-JP" altLang="en-US" dirty="0"/>
              <a:t>多要素認証の初期設定方法</a:t>
            </a:r>
            <a:endParaRPr kumimoji="1" lang="ja-JP" altLang="en-US" dirty="0"/>
          </a:p>
        </p:txBody>
      </p:sp>
      <p:pic>
        <p:nvPicPr>
          <p:cNvPr id="8" name="コンテンツ プレースホルダー 7" descr="グラフィカル ユーザー インターフェイス, アプリケーション, チャットまたはテキスト メッセージ&#10;&#10;自動的に生成された説明">
            <a:hlinkClick r:id="rId2"/>
            <a:extLst>
              <a:ext uri="{FF2B5EF4-FFF2-40B4-BE49-F238E27FC236}">
                <a16:creationId xmlns:a16="http://schemas.microsoft.com/office/drawing/2014/main" id="{38607297-D517-CA48-FFFC-D7C2E10B5CAA}"/>
              </a:ext>
            </a:extLst>
          </p:cNvPr>
          <p:cNvPicPr>
            <a:picLocks noGrp="1" noChangeAspect="1"/>
          </p:cNvPicPr>
          <p:nvPr>
            <p:ph idx="1"/>
          </p:nvPr>
        </p:nvPicPr>
        <p:blipFill>
          <a:blip r:embed="rId3"/>
          <a:stretch>
            <a:fillRect/>
          </a:stretch>
        </p:blipFill>
        <p:spPr>
          <a:xfrm>
            <a:off x="6712871" y="1825625"/>
            <a:ext cx="5338507" cy="4351338"/>
          </a:xfrm>
        </p:spPr>
      </p:pic>
      <p:sp>
        <p:nvSpPr>
          <p:cNvPr id="4" name="日付プレースホルダー 3">
            <a:extLst>
              <a:ext uri="{FF2B5EF4-FFF2-40B4-BE49-F238E27FC236}">
                <a16:creationId xmlns:a16="http://schemas.microsoft.com/office/drawing/2014/main" id="{F15040FF-5B35-1DED-090D-E02274035E8B}"/>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5C1AF0A9-1394-1879-D786-FEDCDCC08DA7}"/>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B2BBB2E1-7B8F-1196-79CD-1821284479E3}"/>
              </a:ext>
            </a:extLst>
          </p:cNvPr>
          <p:cNvSpPr>
            <a:spLocks noGrp="1"/>
          </p:cNvSpPr>
          <p:nvPr>
            <p:ph type="sldNum" sz="quarter" idx="12"/>
          </p:nvPr>
        </p:nvSpPr>
        <p:spPr/>
        <p:txBody>
          <a:bodyPr/>
          <a:lstStyle/>
          <a:p>
            <a:fld id="{55E32C41-2E12-F042-B05A-CBC2BA75F68F}" type="slidenum">
              <a:rPr kumimoji="1" lang="ja-JP" altLang="en-US" smtClean="0"/>
              <a:t>22</a:t>
            </a:fld>
            <a:endParaRPr kumimoji="1" lang="ja-JP" altLang="en-US"/>
          </a:p>
        </p:txBody>
      </p:sp>
      <p:sp>
        <p:nvSpPr>
          <p:cNvPr id="9" name="テキスト プレースホルダー 8">
            <a:extLst>
              <a:ext uri="{FF2B5EF4-FFF2-40B4-BE49-F238E27FC236}">
                <a16:creationId xmlns:a16="http://schemas.microsoft.com/office/drawing/2014/main" id="{D6CF2232-BD6D-343E-4DBC-FF442CFCE795}"/>
              </a:ext>
            </a:extLst>
          </p:cNvPr>
          <p:cNvSpPr>
            <a:spLocks noGrp="1"/>
          </p:cNvSpPr>
          <p:nvPr>
            <p:ph type="body" idx="4294967295"/>
          </p:nvPr>
        </p:nvSpPr>
        <p:spPr>
          <a:xfrm>
            <a:off x="838200" y="1825625"/>
            <a:ext cx="6042102" cy="4351338"/>
          </a:xfrm>
        </p:spPr>
        <p:txBody>
          <a:bodyPr/>
          <a:lstStyle/>
          <a:p>
            <a:r>
              <a:rPr lang="ja-JP" altLang="en-US" dirty="0">
                <a:solidFill>
                  <a:srgbClr val="FF00FF"/>
                </a:solidFill>
              </a:rPr>
              <a:t>作業完了後、実際に有効化されるまで最大</a:t>
            </a:r>
            <a:r>
              <a:rPr lang="en-US" altLang="ja-JP" dirty="0">
                <a:solidFill>
                  <a:srgbClr val="FF00FF"/>
                </a:solidFill>
              </a:rPr>
              <a:t>40</a:t>
            </a:r>
            <a:r>
              <a:rPr lang="ja-JP" altLang="en-US" dirty="0">
                <a:solidFill>
                  <a:srgbClr val="FF00FF"/>
                </a:solidFill>
              </a:rPr>
              <a:t>分</a:t>
            </a:r>
            <a:r>
              <a:rPr lang="ja-JP" altLang="en-US" dirty="0"/>
              <a:t>ほどかかります</a:t>
            </a:r>
          </a:p>
          <a:p>
            <a:r>
              <a:rPr kumimoji="1" lang="ja-JP" altLang="en-US" dirty="0"/>
              <a:t>何かの直前ではなく、余裕をもってゆっくり作業ができる時間にやってください</a:t>
            </a:r>
            <a:endParaRPr kumimoji="1" lang="en-US" altLang="ja-JP" dirty="0"/>
          </a:p>
          <a:p>
            <a:r>
              <a:rPr lang="ja-JP" altLang="en-US" dirty="0"/>
              <a:t>やり方をゆっくり解説していますので作業前に</a:t>
            </a:r>
            <a:r>
              <a:rPr lang="ja-JP" altLang="en-US" dirty="0">
                <a:hlinkClick r:id="rId4"/>
              </a:rPr>
              <a:t>是非ご覧</a:t>
            </a:r>
            <a:r>
              <a:rPr lang="ja-JP" altLang="en-US" dirty="0"/>
              <a:t>ください →</a:t>
            </a:r>
            <a:endParaRPr kumimoji="1" lang="en-US" altLang="ja-JP" dirty="0"/>
          </a:p>
        </p:txBody>
      </p:sp>
      <p:grpSp>
        <p:nvGrpSpPr>
          <p:cNvPr id="10" name="グループ化 9">
            <a:extLst>
              <a:ext uri="{FF2B5EF4-FFF2-40B4-BE49-F238E27FC236}">
                <a16:creationId xmlns:a16="http://schemas.microsoft.com/office/drawing/2014/main" id="{0117C012-DBB2-0336-66D3-3EEDB03F19FF}"/>
              </a:ext>
            </a:extLst>
          </p:cNvPr>
          <p:cNvGrpSpPr/>
          <p:nvPr/>
        </p:nvGrpSpPr>
        <p:grpSpPr>
          <a:xfrm>
            <a:off x="1782114" y="5559287"/>
            <a:ext cx="4715330" cy="617676"/>
            <a:chOff x="1374140" y="1705313"/>
            <a:chExt cx="4715330" cy="617676"/>
          </a:xfrm>
        </p:grpSpPr>
        <p:sp>
          <p:nvSpPr>
            <p:cNvPr id="11" name="テキスト ボックス 10">
              <a:hlinkClick r:id="rId5"/>
              <a:extLst>
                <a:ext uri="{FF2B5EF4-FFF2-40B4-BE49-F238E27FC236}">
                  <a16:creationId xmlns:a16="http://schemas.microsoft.com/office/drawing/2014/main" id="{3F3433EE-1890-9487-9057-4167E6AEA310}"/>
                </a:ext>
              </a:extLst>
            </p:cNvPr>
            <p:cNvSpPr txBox="1"/>
            <p:nvPr/>
          </p:nvSpPr>
          <p:spPr>
            <a:xfrm>
              <a:off x="1374140" y="1717894"/>
              <a:ext cx="4447540" cy="584775"/>
            </a:xfrm>
            <a:prstGeom prst="rect">
              <a:avLst/>
            </a:prstGeom>
            <a:noFill/>
            <a:ln w="9525">
              <a:solidFill>
                <a:schemeClr val="tx1"/>
              </a:solidFill>
            </a:ln>
          </p:spPr>
          <p:txBody>
            <a:bodyPr wrap="square">
              <a:spAutoFit/>
            </a:bodyPr>
            <a:lstStyle/>
            <a:p>
              <a:r>
                <a:rPr lang="en-US" altLang="ja-JP" sz="3200" dirty="0" err="1"/>
                <a:t>utelecon</a:t>
              </a:r>
              <a:r>
                <a:rPr lang="en-US" altLang="ja-JP" sz="3200" dirty="0"/>
                <a:t> </a:t>
              </a:r>
              <a:r>
                <a:rPr lang="ja-JP" altLang="en-US" sz="3200" dirty="0"/>
                <a:t>多要素 設定</a:t>
              </a:r>
              <a:endParaRPr lang="en-US" altLang="ja-JP" sz="3200" dirty="0"/>
            </a:p>
          </p:txBody>
        </p:sp>
        <p:pic>
          <p:nvPicPr>
            <p:cNvPr id="12" name="図 11" descr="アイコン&#10;&#10;自動的に生成された説明">
              <a:extLst>
                <a:ext uri="{FF2B5EF4-FFF2-40B4-BE49-F238E27FC236}">
                  <a16:creationId xmlns:a16="http://schemas.microsoft.com/office/drawing/2014/main" id="{8722B7F7-471C-6870-E9CF-43B3DF1EE0A1}"/>
                </a:ext>
              </a:extLst>
            </p:cNvPr>
            <p:cNvPicPr>
              <a:picLocks noChangeAspect="1"/>
            </p:cNvPicPr>
            <p:nvPr/>
          </p:nvPicPr>
          <p:blipFill>
            <a:blip r:embed="rId6"/>
            <a:stretch>
              <a:fillRect/>
            </a:stretch>
          </p:blipFill>
          <p:spPr>
            <a:xfrm flipH="1">
              <a:off x="5553890" y="1705313"/>
              <a:ext cx="535580" cy="617676"/>
            </a:xfrm>
            <a:prstGeom prst="rect">
              <a:avLst/>
            </a:prstGeom>
          </p:spPr>
        </p:pic>
      </p:grpSp>
    </p:spTree>
    <p:extLst>
      <p:ext uri="{BB962C8B-B14F-4D97-AF65-F5344CB8AC3E}">
        <p14:creationId xmlns:p14="http://schemas.microsoft.com/office/powerpoint/2010/main" val="24842796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DCFB7D-FFA5-964A-3F15-CEBECBA494AF}"/>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BD2A270A-486D-E1DF-2E4E-10F096AC0734}"/>
              </a:ext>
            </a:extLst>
          </p:cNvPr>
          <p:cNvSpPr>
            <a:spLocks noGrp="1"/>
          </p:cNvSpPr>
          <p:nvPr>
            <p:ph type="title"/>
          </p:nvPr>
        </p:nvSpPr>
        <p:spPr/>
        <p:txBody>
          <a:bodyPr/>
          <a:lstStyle/>
          <a:p>
            <a:r>
              <a:rPr kumimoji="1" lang="ja-JP" altLang="en-US" dirty="0"/>
              <a:t>多要素認証の初期設定時の罠</a:t>
            </a:r>
          </a:p>
        </p:txBody>
      </p:sp>
      <p:sp>
        <p:nvSpPr>
          <p:cNvPr id="3" name="コンテンツ プレースホルダー 2">
            <a:extLst>
              <a:ext uri="{FF2B5EF4-FFF2-40B4-BE49-F238E27FC236}">
                <a16:creationId xmlns:a16="http://schemas.microsoft.com/office/drawing/2014/main" id="{FD7B068B-E33C-F95B-1351-DE8264798C88}"/>
              </a:ext>
            </a:extLst>
          </p:cNvPr>
          <p:cNvSpPr>
            <a:spLocks noGrp="1"/>
          </p:cNvSpPr>
          <p:nvPr>
            <p:ph idx="1"/>
          </p:nvPr>
        </p:nvSpPr>
        <p:spPr>
          <a:xfrm>
            <a:off x="667265" y="1804086"/>
            <a:ext cx="11022227" cy="4552264"/>
          </a:xfrm>
        </p:spPr>
        <p:txBody>
          <a:bodyPr>
            <a:normAutofit fontScale="92500"/>
          </a:bodyPr>
          <a:lstStyle/>
          <a:p>
            <a:r>
              <a:rPr kumimoji="1" lang="ja-JP" altLang="en-US" dirty="0"/>
              <a:t>以下をやる必要がある</a:t>
            </a:r>
            <a:endParaRPr kumimoji="1" lang="en-US" altLang="ja-JP" dirty="0"/>
          </a:p>
          <a:p>
            <a:pPr lvl="1"/>
            <a:r>
              <a:rPr kumimoji="1" lang="en-US" altLang="ja-JP" dirty="0"/>
              <a:t>(a) </a:t>
            </a:r>
            <a:r>
              <a:rPr kumimoji="1" lang="ja-JP" altLang="en-US" dirty="0"/>
              <a:t>本人確認方法</a:t>
            </a:r>
            <a:r>
              <a:rPr lang="ja-JP" altLang="en-US" dirty="0"/>
              <a:t>（アプリ</a:t>
            </a:r>
            <a:r>
              <a:rPr kumimoji="1" lang="ja-JP" altLang="en-US" dirty="0"/>
              <a:t>？</a:t>
            </a:r>
            <a:r>
              <a:rPr kumimoji="1" lang="en-US" altLang="ja-JP" dirty="0"/>
              <a:t>SMS</a:t>
            </a:r>
            <a:r>
              <a:rPr kumimoji="1" lang="ja-JP" altLang="en-US" dirty="0"/>
              <a:t>？家電？）設定</a:t>
            </a:r>
            <a:endParaRPr kumimoji="1" lang="en-US" altLang="ja-JP" dirty="0"/>
          </a:p>
          <a:p>
            <a:pPr lvl="1"/>
            <a:r>
              <a:rPr lang="en-US" altLang="ja-JP" dirty="0"/>
              <a:t>(b)</a:t>
            </a:r>
            <a:r>
              <a:rPr lang="ja-JP" altLang="en-US" dirty="0">
                <a:solidFill>
                  <a:srgbClr val="F010D5"/>
                </a:solidFill>
              </a:rPr>
              <a:t>「多要素認証</a:t>
            </a:r>
            <a:r>
              <a:rPr lang="en-US" altLang="ja-JP" dirty="0">
                <a:solidFill>
                  <a:srgbClr val="F010D5"/>
                </a:solidFill>
              </a:rPr>
              <a:t>ON</a:t>
            </a:r>
            <a:r>
              <a:rPr lang="ja-JP" altLang="en-US" dirty="0">
                <a:solidFill>
                  <a:srgbClr val="F010D5"/>
                </a:solidFill>
              </a:rPr>
              <a:t>」というフラグ</a:t>
            </a:r>
            <a:r>
              <a:rPr lang="ja-JP" altLang="en-US" dirty="0"/>
              <a:t>の設定</a:t>
            </a:r>
            <a:endParaRPr lang="en-US" altLang="ja-JP" dirty="0"/>
          </a:p>
          <a:p>
            <a:pPr lvl="1"/>
            <a:r>
              <a:rPr lang="en-US" altLang="ja-JP" dirty="0"/>
              <a:t>(c) </a:t>
            </a:r>
            <a:r>
              <a:rPr lang="ja-JP" altLang="en-US" dirty="0"/>
              <a:t>（最大）</a:t>
            </a:r>
            <a:r>
              <a:rPr lang="en-US" altLang="ja-JP" dirty="0">
                <a:solidFill>
                  <a:srgbClr val="F010D5"/>
                </a:solidFill>
              </a:rPr>
              <a:t>40</a:t>
            </a:r>
            <a:r>
              <a:rPr lang="ja-JP" altLang="en-US" dirty="0">
                <a:solidFill>
                  <a:srgbClr val="F010D5"/>
                </a:solidFill>
              </a:rPr>
              <a:t>分</a:t>
            </a:r>
            <a:r>
              <a:rPr lang="ja-JP" altLang="en-US" dirty="0"/>
              <a:t>待つ</a:t>
            </a:r>
            <a:endParaRPr lang="en-US" altLang="ja-JP" dirty="0"/>
          </a:p>
          <a:p>
            <a:r>
              <a:rPr lang="en-US" altLang="ja-JP" dirty="0"/>
              <a:t>(a)</a:t>
            </a:r>
            <a:r>
              <a:rPr lang="ja-JP" altLang="en-US" dirty="0"/>
              <a:t>を終えて</a:t>
            </a:r>
            <a:r>
              <a:rPr lang="en-US" altLang="ja-JP" dirty="0">
                <a:solidFill>
                  <a:srgbClr val="F010D5"/>
                </a:solidFill>
              </a:rPr>
              <a:t>(b)</a:t>
            </a:r>
            <a:r>
              <a:rPr lang="ja-JP" altLang="en-US" dirty="0">
                <a:solidFill>
                  <a:srgbClr val="F010D5"/>
                </a:solidFill>
              </a:rPr>
              <a:t> を忘れてしまうケース</a:t>
            </a:r>
            <a:r>
              <a:rPr lang="ja-JP" altLang="en-US" dirty="0"/>
              <a:t>が多発</a:t>
            </a:r>
            <a:endParaRPr lang="en-US" altLang="ja-JP" dirty="0"/>
          </a:p>
          <a:p>
            <a:pPr lvl="1"/>
            <a:r>
              <a:rPr lang="ja-JP" altLang="en-US" dirty="0"/>
              <a:t>忘れると多要素認証が必須のサービス（</a:t>
            </a:r>
            <a:r>
              <a:rPr lang="en-US" altLang="ja-JP" dirty="0"/>
              <a:t>UTokyo VPN, UTokyo Slack</a:t>
            </a:r>
            <a:r>
              <a:rPr lang="ja-JP" altLang="en-US" dirty="0"/>
              <a:t>）アクセス時に「サービスを利用する権限がない」旨のエラー</a:t>
            </a:r>
            <a:endParaRPr lang="en-US" altLang="ja-JP" dirty="0"/>
          </a:p>
          <a:p>
            <a:r>
              <a:rPr lang="ja-JP" altLang="en-US" b="1" dirty="0">
                <a:solidFill>
                  <a:srgbClr val="FF00FF"/>
                </a:solidFill>
              </a:rPr>
              <a:t>初期設定ページに従い最後</a:t>
            </a:r>
            <a:r>
              <a:rPr lang="en-US" altLang="ja-JP" b="1" dirty="0">
                <a:solidFill>
                  <a:srgbClr val="FF00FF"/>
                </a:solidFill>
              </a:rPr>
              <a:t>(b)</a:t>
            </a:r>
            <a:r>
              <a:rPr lang="ja-JP" altLang="en-US" b="1" dirty="0">
                <a:solidFill>
                  <a:srgbClr val="FF00FF"/>
                </a:solidFill>
              </a:rPr>
              <a:t>までやり遂げてください</a:t>
            </a:r>
            <a:endParaRPr lang="en-US" altLang="ja-JP" b="1" dirty="0">
              <a:solidFill>
                <a:srgbClr val="FF00FF"/>
              </a:solidFill>
            </a:endParaRPr>
          </a:p>
        </p:txBody>
      </p:sp>
      <p:sp>
        <p:nvSpPr>
          <p:cNvPr id="4" name="日付プレースホルダー 3">
            <a:extLst>
              <a:ext uri="{FF2B5EF4-FFF2-40B4-BE49-F238E27FC236}">
                <a16:creationId xmlns:a16="http://schemas.microsoft.com/office/drawing/2014/main" id="{D51EC77A-1FCB-60D7-5A7D-8ECE84ED85F2}"/>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CEF24721-8EA9-E2A3-39E5-83C4DA03FF9A}"/>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5B8B1AA3-048A-8512-0D6B-5932609A019A}"/>
              </a:ext>
            </a:extLst>
          </p:cNvPr>
          <p:cNvSpPr>
            <a:spLocks noGrp="1"/>
          </p:cNvSpPr>
          <p:nvPr>
            <p:ph type="sldNum" sz="quarter" idx="12"/>
          </p:nvPr>
        </p:nvSpPr>
        <p:spPr/>
        <p:txBody>
          <a:bodyPr/>
          <a:lstStyle/>
          <a:p>
            <a:fld id="{EDF77D8D-9987-453A-9A05-EB91CA595C68}" type="slidenum">
              <a:rPr kumimoji="1" lang="ja-JP" altLang="en-US" smtClean="0"/>
              <a:pPr/>
              <a:t>23</a:t>
            </a:fld>
            <a:endParaRPr kumimoji="1" lang="ja-JP" altLang="en-US"/>
          </a:p>
        </p:txBody>
      </p:sp>
    </p:spTree>
    <p:extLst>
      <p:ext uri="{BB962C8B-B14F-4D97-AF65-F5344CB8AC3E}">
        <p14:creationId xmlns:p14="http://schemas.microsoft.com/office/powerpoint/2010/main" val="3601166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828BA9-B724-920D-8BE8-BC2A05E3640E}"/>
              </a:ext>
            </a:extLst>
          </p:cNvPr>
          <p:cNvSpPr>
            <a:spLocks noGrp="1"/>
          </p:cNvSpPr>
          <p:nvPr>
            <p:ph type="title"/>
          </p:nvPr>
        </p:nvSpPr>
        <p:spPr>
          <a:xfrm>
            <a:off x="502920" y="365125"/>
            <a:ext cx="11689080" cy="1325563"/>
          </a:xfrm>
        </p:spPr>
        <p:txBody>
          <a:bodyPr>
            <a:normAutofit/>
          </a:bodyPr>
          <a:lstStyle/>
          <a:p>
            <a:r>
              <a:rPr kumimoji="1" lang="ja-JP" altLang="en-US" dirty="0"/>
              <a:t>東大では多要素認証が</a:t>
            </a:r>
            <a:r>
              <a:rPr lang="en-US" altLang="ja-JP" sz="2400" dirty="0"/>
              <a:t>(</a:t>
            </a:r>
            <a:r>
              <a:rPr lang="ja-JP" altLang="en-US" sz="2400" dirty="0"/>
              <a:t>ほぼ</a:t>
            </a:r>
            <a:r>
              <a:rPr lang="en-US" altLang="ja-JP" sz="2400" dirty="0"/>
              <a:t>/</a:t>
            </a:r>
            <a:r>
              <a:rPr lang="ja-JP" altLang="en-US" sz="2400" dirty="0"/>
              <a:t>もうすぐ</a:t>
            </a:r>
            <a:r>
              <a:rPr lang="en-US" altLang="ja-JP" sz="2400" dirty="0"/>
              <a:t>)</a:t>
            </a:r>
            <a:r>
              <a:rPr kumimoji="1" lang="ja-JP" altLang="en-US" dirty="0"/>
              <a:t>必須です</a:t>
            </a:r>
          </a:p>
        </p:txBody>
      </p:sp>
      <p:sp>
        <p:nvSpPr>
          <p:cNvPr id="3" name="コンテンツ プレースホルダー 2">
            <a:extLst>
              <a:ext uri="{FF2B5EF4-FFF2-40B4-BE49-F238E27FC236}">
                <a16:creationId xmlns:a16="http://schemas.microsoft.com/office/drawing/2014/main" id="{0BBA455A-1CA2-28E8-919E-6691FBD3B562}"/>
              </a:ext>
            </a:extLst>
          </p:cNvPr>
          <p:cNvSpPr>
            <a:spLocks noGrp="1"/>
          </p:cNvSpPr>
          <p:nvPr>
            <p:ph idx="1"/>
          </p:nvPr>
        </p:nvSpPr>
        <p:spPr>
          <a:xfrm>
            <a:off x="838200" y="1825624"/>
            <a:ext cx="10515600" cy="4788535"/>
          </a:xfrm>
        </p:spPr>
        <p:txBody>
          <a:bodyPr>
            <a:normAutofit/>
          </a:bodyPr>
          <a:lstStyle/>
          <a:p>
            <a:r>
              <a:rPr kumimoji="1" lang="en-US" altLang="ja-JP" dirty="0">
                <a:hlinkClick r:id="rId2"/>
              </a:rPr>
              <a:t>UTokyo Portal</a:t>
            </a:r>
            <a:r>
              <a:rPr kumimoji="1" lang="en-US" altLang="ja-JP" dirty="0"/>
              <a:t> </a:t>
            </a:r>
            <a:r>
              <a:rPr kumimoji="1" lang="ja-JP" altLang="en-US" dirty="0"/>
              <a:t>で </a:t>
            </a:r>
            <a:r>
              <a:rPr kumimoji="1" lang="ja-JP" altLang="en-US" dirty="0">
                <a:hlinkClick r:id="rId3"/>
              </a:rPr>
              <a:t>多要素認証 </a:t>
            </a:r>
            <a:r>
              <a:rPr kumimoji="1" lang="en-US" altLang="ja-JP" dirty="0">
                <a:hlinkClick r:id="rId3"/>
              </a:rPr>
              <a:t>100% </a:t>
            </a:r>
            <a:r>
              <a:rPr kumimoji="1" lang="ja-JP" altLang="en-US" dirty="0">
                <a:hlinkClick r:id="rId3"/>
              </a:rPr>
              <a:t>で検索</a:t>
            </a:r>
            <a:endParaRPr kumimoji="1" lang="en-US" altLang="ja-JP" dirty="0"/>
          </a:p>
          <a:p>
            <a:pPr lvl="1"/>
            <a:r>
              <a:rPr lang="ja-JP" altLang="en-US" dirty="0">
                <a:hlinkClick r:id="rId4"/>
              </a:rPr>
              <a:t>多要素認証の必要性</a:t>
            </a:r>
            <a:r>
              <a:rPr lang="ja-JP" altLang="en-US" dirty="0"/>
              <a:t>（</a:t>
            </a:r>
            <a:r>
              <a:rPr lang="en-US" altLang="ja-JP" dirty="0"/>
              <a:t>by CISO</a:t>
            </a:r>
            <a:r>
              <a:rPr lang="ja-JP" altLang="en-US" dirty="0"/>
              <a:t>補佐・情報基盤センター 中山雅哉）</a:t>
            </a:r>
            <a:endParaRPr lang="en-US" altLang="ja-JP" dirty="0"/>
          </a:p>
          <a:p>
            <a:pPr lvl="1"/>
            <a:r>
              <a:rPr kumimoji="1" lang="ja-JP" altLang="en-US" dirty="0"/>
              <a:t>部局ごとの設定率</a:t>
            </a:r>
            <a:endParaRPr kumimoji="1" lang="en-US" altLang="ja-JP" dirty="0"/>
          </a:p>
          <a:p>
            <a:r>
              <a:rPr lang="ja-JP" altLang="en-US" dirty="0"/>
              <a:t>多要素認証なしでは使えないサービス</a:t>
            </a:r>
            <a:endParaRPr lang="en-US" altLang="ja-JP" dirty="0"/>
          </a:p>
          <a:p>
            <a:pPr lvl="1"/>
            <a:r>
              <a:rPr lang="ja-JP" altLang="en-US" dirty="0"/>
              <a:t>今：</a:t>
            </a:r>
            <a:r>
              <a:rPr lang="en-US" altLang="ja-JP" dirty="0"/>
              <a:t> </a:t>
            </a:r>
            <a:r>
              <a:rPr lang="en-US" altLang="ja-JP" dirty="0">
                <a:solidFill>
                  <a:srgbClr val="FF00FF"/>
                </a:solidFill>
              </a:rPr>
              <a:t>UTokyo Wi-Fi (※) </a:t>
            </a:r>
            <a:r>
              <a:rPr lang="en-US" altLang="ja-JP" dirty="0"/>
              <a:t>, UTokyo Slack, UTokyo VPN</a:t>
            </a:r>
          </a:p>
          <a:p>
            <a:pPr lvl="1"/>
            <a:r>
              <a:rPr lang="ja-JP" altLang="en-US" dirty="0"/>
              <a:t>もうすぐ（</a:t>
            </a:r>
            <a:r>
              <a:rPr lang="en-US" altLang="ja-JP" dirty="0"/>
              <a:t>2024/5</a:t>
            </a:r>
            <a:r>
              <a:rPr lang="ja-JP" altLang="en-US" dirty="0"/>
              <a:t>～</a:t>
            </a:r>
            <a:r>
              <a:rPr lang="en-US" altLang="ja-JP" dirty="0"/>
              <a:t>6</a:t>
            </a:r>
            <a:r>
              <a:rPr lang="ja-JP" altLang="en-US" dirty="0"/>
              <a:t>月）：すべてのシステム</a:t>
            </a:r>
            <a:endParaRPr lang="en-US" altLang="ja-JP" dirty="0"/>
          </a:p>
          <a:p>
            <a:pPr lvl="1"/>
            <a:r>
              <a:rPr lang="en-US" altLang="ja-JP" dirty="0">
                <a:solidFill>
                  <a:srgbClr val="FF00FF"/>
                </a:solidFill>
              </a:rPr>
              <a:t>(※) </a:t>
            </a:r>
            <a:r>
              <a:rPr lang="ja-JP" altLang="en-US" dirty="0"/>
              <a:t>：すでに発行済み</a:t>
            </a:r>
            <a:r>
              <a:rPr lang="en-US" altLang="ja-JP" dirty="0"/>
              <a:t>UTokyo Wi-Fi</a:t>
            </a:r>
            <a:r>
              <a:rPr lang="ja-JP" altLang="en-US" dirty="0"/>
              <a:t>はアカウントは失効（</a:t>
            </a:r>
            <a:r>
              <a:rPr lang="en-US" altLang="ja-JP" dirty="0"/>
              <a:t>2024/4/30</a:t>
            </a:r>
            <a:r>
              <a:rPr lang="ja-JP" altLang="en-US" dirty="0"/>
              <a:t>）まで有効</a:t>
            </a:r>
            <a:endParaRPr lang="en-US" altLang="ja-JP" dirty="0"/>
          </a:p>
        </p:txBody>
      </p:sp>
      <p:sp>
        <p:nvSpPr>
          <p:cNvPr id="4" name="日付プレースホルダー 3">
            <a:extLst>
              <a:ext uri="{FF2B5EF4-FFF2-40B4-BE49-F238E27FC236}">
                <a16:creationId xmlns:a16="http://schemas.microsoft.com/office/drawing/2014/main" id="{0A00B36D-134E-F6CE-769A-42C9DC18746B}"/>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3A1C7A1C-D88C-D64E-92B9-E5DBE7F360DE}"/>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5481C741-BF6B-E8DF-23E1-FCA1EB83A434}"/>
              </a:ext>
            </a:extLst>
          </p:cNvPr>
          <p:cNvSpPr>
            <a:spLocks noGrp="1"/>
          </p:cNvSpPr>
          <p:nvPr>
            <p:ph type="sldNum" sz="quarter" idx="12"/>
          </p:nvPr>
        </p:nvSpPr>
        <p:spPr/>
        <p:txBody>
          <a:bodyPr/>
          <a:lstStyle/>
          <a:p>
            <a:fld id="{EDF77D8D-9987-453A-9A05-EB91CA595C68}" type="slidenum">
              <a:rPr kumimoji="1" lang="ja-JP" altLang="en-US" smtClean="0"/>
              <a:pPr/>
              <a:t>24</a:t>
            </a:fld>
            <a:endParaRPr kumimoji="1" lang="ja-JP" altLang="en-US"/>
          </a:p>
        </p:txBody>
      </p:sp>
    </p:spTree>
    <p:extLst>
      <p:ext uri="{BB962C8B-B14F-4D97-AF65-F5344CB8AC3E}">
        <p14:creationId xmlns:p14="http://schemas.microsoft.com/office/powerpoint/2010/main" val="11413957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39B0B5-3295-52F9-810C-10227040E08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5D471F23-69FD-CB73-20A9-B79E59BB668C}"/>
              </a:ext>
            </a:extLst>
          </p:cNvPr>
          <p:cNvSpPr>
            <a:spLocks noGrp="1"/>
          </p:cNvSpPr>
          <p:nvPr>
            <p:ph type="title"/>
          </p:nvPr>
        </p:nvSpPr>
        <p:spPr/>
        <p:txBody>
          <a:bodyPr/>
          <a:lstStyle/>
          <a:p>
            <a:r>
              <a:rPr kumimoji="1" lang="ja-JP" altLang="en-US" dirty="0"/>
              <a:t>本パート概要</a:t>
            </a:r>
          </a:p>
        </p:txBody>
      </p:sp>
      <p:sp>
        <p:nvSpPr>
          <p:cNvPr id="3" name="コンテンツ プレースホルダー 2">
            <a:extLst>
              <a:ext uri="{FF2B5EF4-FFF2-40B4-BE49-F238E27FC236}">
                <a16:creationId xmlns:a16="http://schemas.microsoft.com/office/drawing/2014/main" id="{0A912F86-8053-78BE-9D75-79AC696F889A}"/>
              </a:ext>
            </a:extLst>
          </p:cNvPr>
          <p:cNvSpPr>
            <a:spLocks noGrp="1"/>
          </p:cNvSpPr>
          <p:nvPr>
            <p:ph idx="1"/>
          </p:nvPr>
        </p:nvSpPr>
        <p:spPr/>
        <p:txBody>
          <a:bodyPr/>
          <a:lstStyle/>
          <a:p>
            <a:r>
              <a:rPr kumimoji="1" lang="en-US" altLang="ja-JP" dirty="0" err="1"/>
              <a:t>utelecon</a:t>
            </a:r>
            <a:r>
              <a:rPr kumimoji="1" lang="ja-JP" altLang="en-US" dirty="0"/>
              <a:t>について一言</a:t>
            </a:r>
            <a:endParaRPr kumimoji="1" lang="en-US" altLang="ja-JP" dirty="0"/>
          </a:p>
          <a:p>
            <a:r>
              <a:rPr lang="en-US" altLang="ja-JP" dirty="0"/>
              <a:t>UTokyo Account</a:t>
            </a:r>
          </a:p>
          <a:p>
            <a:pPr lvl="1"/>
            <a:r>
              <a:rPr lang="ja-JP" altLang="en-US" dirty="0"/>
              <a:t>～とは</a:t>
            </a:r>
            <a:endParaRPr kumimoji="1" lang="en-US" altLang="ja-JP" dirty="0"/>
          </a:p>
          <a:p>
            <a:pPr lvl="1"/>
            <a:r>
              <a:rPr kumimoji="1" lang="ja-JP" altLang="en-US" dirty="0"/>
              <a:t>初期設定、とくに多要素認証</a:t>
            </a:r>
            <a:endParaRPr kumimoji="1" lang="en-US" altLang="ja-JP" dirty="0"/>
          </a:p>
          <a:p>
            <a:r>
              <a:rPr lang="ja-JP" altLang="en-US" dirty="0"/>
              <a:t>情報セキュリティ教育</a:t>
            </a:r>
            <a:endParaRPr lang="en-US" altLang="ja-JP" dirty="0"/>
          </a:p>
          <a:p>
            <a:r>
              <a:rPr kumimoji="1" lang="en-US" altLang="ja-JP" dirty="0"/>
              <a:t>Wi</a:t>
            </a:r>
            <a:r>
              <a:rPr lang="en-US" altLang="ja-JP" dirty="0"/>
              <a:t>-Fi</a:t>
            </a:r>
          </a:p>
          <a:p>
            <a:r>
              <a:rPr lang="ja-JP" altLang="en-US" dirty="0"/>
              <a:t>多要素認証（中級）</a:t>
            </a:r>
            <a:endParaRPr kumimoji="1" lang="ja-JP" altLang="en-US" dirty="0"/>
          </a:p>
        </p:txBody>
      </p:sp>
      <p:sp>
        <p:nvSpPr>
          <p:cNvPr id="4" name="日付プレースホルダー 3">
            <a:extLst>
              <a:ext uri="{FF2B5EF4-FFF2-40B4-BE49-F238E27FC236}">
                <a16:creationId xmlns:a16="http://schemas.microsoft.com/office/drawing/2014/main" id="{FD347AE5-3D99-D66C-E714-3AD355636BCF}"/>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26198179-6A8E-CE9A-F87E-279270E1C502}"/>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AED180A1-BFB5-BF95-210E-66A389D87485}"/>
              </a:ext>
            </a:extLst>
          </p:cNvPr>
          <p:cNvSpPr>
            <a:spLocks noGrp="1"/>
          </p:cNvSpPr>
          <p:nvPr>
            <p:ph type="sldNum" sz="quarter" idx="12"/>
          </p:nvPr>
        </p:nvSpPr>
        <p:spPr/>
        <p:txBody>
          <a:bodyPr/>
          <a:lstStyle/>
          <a:p>
            <a:fld id="{55E32C41-2E12-F042-B05A-CBC2BA75F68F}" type="slidenum">
              <a:rPr kumimoji="1" lang="ja-JP" altLang="en-US" smtClean="0"/>
              <a:t>25</a:t>
            </a:fld>
            <a:endParaRPr kumimoji="1" lang="ja-JP" altLang="en-US"/>
          </a:p>
        </p:txBody>
      </p:sp>
      <p:sp>
        <p:nvSpPr>
          <p:cNvPr id="7" name="正方形/長方形 6">
            <a:extLst>
              <a:ext uri="{FF2B5EF4-FFF2-40B4-BE49-F238E27FC236}">
                <a16:creationId xmlns:a16="http://schemas.microsoft.com/office/drawing/2014/main" id="{EA8DCF36-4549-6B91-3224-83BB479E162F}"/>
              </a:ext>
            </a:extLst>
          </p:cNvPr>
          <p:cNvSpPr/>
          <p:nvPr/>
        </p:nvSpPr>
        <p:spPr>
          <a:xfrm>
            <a:off x="761999" y="4001294"/>
            <a:ext cx="5781675" cy="572294"/>
          </a:xfrm>
          <a:prstGeom prst="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459901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048674-1037-ED52-76EE-EC21EA3AEC72}"/>
              </a:ext>
            </a:extLst>
          </p:cNvPr>
          <p:cNvSpPr>
            <a:spLocks noGrp="1"/>
          </p:cNvSpPr>
          <p:nvPr>
            <p:ph type="title"/>
          </p:nvPr>
        </p:nvSpPr>
        <p:spPr>
          <a:xfrm>
            <a:off x="838199" y="365125"/>
            <a:ext cx="11010499" cy="1325563"/>
          </a:xfrm>
        </p:spPr>
        <p:txBody>
          <a:bodyPr>
            <a:normAutofit/>
          </a:bodyPr>
          <a:lstStyle/>
          <a:p>
            <a:r>
              <a:rPr lang="ja-JP" altLang="en-US" dirty="0"/>
              <a:t>必須 </a:t>
            </a:r>
            <a:r>
              <a:rPr kumimoji="1" lang="ja-JP" altLang="en-US" dirty="0"/>
              <a:t>情報セキュリティ教育</a:t>
            </a:r>
          </a:p>
        </p:txBody>
      </p:sp>
      <p:sp>
        <p:nvSpPr>
          <p:cNvPr id="3" name="コンテンツ プレースホルダー 2">
            <a:extLst>
              <a:ext uri="{FF2B5EF4-FFF2-40B4-BE49-F238E27FC236}">
                <a16:creationId xmlns:a16="http://schemas.microsoft.com/office/drawing/2014/main" id="{3F99A6E5-70EF-F89A-353E-24F53E91FF03}"/>
              </a:ext>
            </a:extLst>
          </p:cNvPr>
          <p:cNvSpPr>
            <a:spLocks noGrp="1"/>
          </p:cNvSpPr>
          <p:nvPr>
            <p:ph idx="1"/>
          </p:nvPr>
        </p:nvSpPr>
        <p:spPr>
          <a:xfrm>
            <a:off x="838199" y="1825625"/>
            <a:ext cx="10908323" cy="4351338"/>
          </a:xfrm>
        </p:spPr>
        <p:txBody>
          <a:bodyPr vert="horz" lIns="91440" tIns="45720" rIns="91440" bIns="45720" rtlCol="0" anchor="t">
            <a:normAutofit/>
          </a:bodyPr>
          <a:lstStyle/>
          <a:p>
            <a:r>
              <a:rPr kumimoji="1" lang="ja-JP" altLang="en-US" dirty="0">
                <a:ea typeface="メイリオ"/>
              </a:rPr>
              <a:t>簡単な</a:t>
            </a:r>
            <a:r>
              <a:rPr kumimoji="1" lang="en-US" altLang="ja-JP" dirty="0">
                <a:ea typeface="メイリオ"/>
              </a:rPr>
              <a:t>e-learning + </a:t>
            </a:r>
            <a:r>
              <a:rPr kumimoji="1" lang="ja-JP" altLang="en-US" dirty="0">
                <a:ea typeface="メイリオ"/>
              </a:rPr>
              <a:t>テスト（</a:t>
            </a:r>
            <a:r>
              <a:rPr kumimoji="1" lang="en-US" altLang="ja-JP" dirty="0">
                <a:ea typeface="メイリオ"/>
              </a:rPr>
              <a:t>3</a:t>
            </a:r>
            <a:r>
              <a:rPr lang="ja-JP" altLang="en-US" dirty="0">
                <a:ea typeface="メイリオ"/>
              </a:rPr>
              <a:t>択 </a:t>
            </a:r>
            <a:r>
              <a:rPr lang="en-US" altLang="ja-JP" dirty="0">
                <a:ea typeface="メイリオ"/>
              </a:rPr>
              <a:t>x 10</a:t>
            </a:r>
            <a:r>
              <a:rPr lang="ja-JP" altLang="en-US" dirty="0">
                <a:ea typeface="メイリオ"/>
              </a:rPr>
              <a:t>題）</a:t>
            </a:r>
            <a:endParaRPr lang="ja-JP" altLang="en-US" strike="sngStrike" dirty="0">
              <a:ea typeface="メイリオ"/>
              <a:cs typeface="Calibri"/>
            </a:endParaRPr>
          </a:p>
          <a:p>
            <a:r>
              <a:rPr lang="ja-JP" altLang="en-US" dirty="0"/>
              <a:t>テストに合格するまで以下が使えません</a:t>
            </a:r>
            <a:endParaRPr lang="en-US" altLang="ja-JP" dirty="0">
              <a:solidFill>
                <a:srgbClr val="FF0000"/>
              </a:solidFill>
            </a:endParaRPr>
          </a:p>
          <a:p>
            <a:pPr lvl="1"/>
            <a:r>
              <a:rPr kumimoji="1" lang="en-US" altLang="ja-JP" dirty="0">
                <a:ea typeface="メイリオ"/>
              </a:rPr>
              <a:t>UTokyo </a:t>
            </a:r>
            <a:r>
              <a:rPr lang="en-US" altLang="ja-JP" dirty="0">
                <a:ea typeface="メイリオ"/>
              </a:rPr>
              <a:t>Wi-Fi</a:t>
            </a:r>
            <a:endParaRPr kumimoji="1" lang="en-US" altLang="ja-JP" dirty="0"/>
          </a:p>
          <a:p>
            <a:pPr lvl="1"/>
            <a:r>
              <a:rPr lang="en-US" altLang="ja-JP" dirty="0"/>
              <a:t>UTokyo Slack</a:t>
            </a:r>
          </a:p>
          <a:p>
            <a:pPr lvl="1"/>
            <a:r>
              <a:rPr kumimoji="1" lang="en-US" altLang="ja-JP" dirty="0"/>
              <a:t>UTokyo VPN</a:t>
            </a:r>
          </a:p>
          <a:p>
            <a:r>
              <a:rPr lang="ja-JP" altLang="en-US" dirty="0">
                <a:solidFill>
                  <a:srgbClr val="FF00FF"/>
                </a:solidFill>
                <a:ea typeface="メイリオ"/>
              </a:rPr>
              <a:t>本学全員必修</a:t>
            </a:r>
            <a:r>
              <a:rPr lang="ja-JP" altLang="en-US" dirty="0">
                <a:ea typeface="メイリオ"/>
              </a:rPr>
              <a:t>（「テスト受けるか、</a:t>
            </a:r>
            <a:r>
              <a:rPr lang="en-US" altLang="ja-JP" dirty="0">
                <a:ea typeface="メイリオ"/>
              </a:rPr>
              <a:t>Wi-Fi/Slack/VPN</a:t>
            </a:r>
            <a:r>
              <a:rPr lang="ja-JP" altLang="en-US" dirty="0">
                <a:ea typeface="メイリオ"/>
              </a:rPr>
              <a:t>をあきらめる」という選択ではありません）</a:t>
            </a:r>
            <a:endParaRPr lang="en-US" altLang="ja-JP" dirty="0">
              <a:ea typeface="メイリオ"/>
            </a:endParaRPr>
          </a:p>
        </p:txBody>
      </p:sp>
      <p:sp>
        <p:nvSpPr>
          <p:cNvPr id="4" name="日付プレースホルダー 3">
            <a:extLst>
              <a:ext uri="{FF2B5EF4-FFF2-40B4-BE49-F238E27FC236}">
                <a16:creationId xmlns:a16="http://schemas.microsoft.com/office/drawing/2014/main" id="{A5C22663-28DE-582A-89B7-02231CAFCF97}"/>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F521C64C-2CF3-9825-3D9B-027E32B55E24}"/>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C1227056-75BC-3A74-4F52-96BF31990683}"/>
              </a:ext>
            </a:extLst>
          </p:cNvPr>
          <p:cNvSpPr>
            <a:spLocks noGrp="1"/>
          </p:cNvSpPr>
          <p:nvPr>
            <p:ph type="sldNum" sz="quarter" idx="12"/>
          </p:nvPr>
        </p:nvSpPr>
        <p:spPr/>
        <p:txBody>
          <a:bodyPr/>
          <a:lstStyle/>
          <a:p>
            <a:fld id="{55E32C41-2E12-F042-B05A-CBC2BA75F68F}" type="slidenum">
              <a:rPr kumimoji="1" lang="ja-JP" altLang="en-US" smtClean="0"/>
              <a:t>26</a:t>
            </a:fld>
            <a:endParaRPr kumimoji="1" lang="ja-JP" altLang="en-US"/>
          </a:p>
        </p:txBody>
      </p:sp>
      <p:sp>
        <p:nvSpPr>
          <p:cNvPr id="7" name="正方形/長方形 6">
            <a:extLst>
              <a:ext uri="{FF2B5EF4-FFF2-40B4-BE49-F238E27FC236}">
                <a16:creationId xmlns:a16="http://schemas.microsoft.com/office/drawing/2014/main" id="{51E28BDC-8B0A-5FC2-12CB-E4FBB79FE832}"/>
              </a:ext>
            </a:extLst>
          </p:cNvPr>
          <p:cNvSpPr/>
          <p:nvPr/>
        </p:nvSpPr>
        <p:spPr>
          <a:xfrm>
            <a:off x="5632173" y="3219416"/>
            <a:ext cx="3538327" cy="55745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chemeClr val="tx1"/>
                </a:solidFill>
              </a:rPr>
              <a:t>東京大学  情報セキュリティ教育</a:t>
            </a:r>
          </a:p>
        </p:txBody>
      </p:sp>
      <p:sp>
        <p:nvSpPr>
          <p:cNvPr id="8" name="正方形/長方形 7">
            <a:extLst>
              <a:ext uri="{FF2B5EF4-FFF2-40B4-BE49-F238E27FC236}">
                <a16:creationId xmlns:a16="http://schemas.microsoft.com/office/drawing/2014/main" id="{9A4DE33C-AE7C-47A6-A75F-9B2D332C0005}"/>
              </a:ext>
            </a:extLst>
          </p:cNvPr>
          <p:cNvSpPr/>
          <p:nvPr/>
        </p:nvSpPr>
        <p:spPr>
          <a:xfrm>
            <a:off x="9303021" y="3312180"/>
            <a:ext cx="2776329" cy="55745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またはこの</a:t>
            </a:r>
            <a:r>
              <a:rPr lang="ja-JP" altLang="en-US" dirty="0">
                <a:solidFill>
                  <a:schemeClr val="tx1"/>
                </a:solidFill>
                <a:hlinkClick r:id="rId3"/>
              </a:rPr>
              <a:t>リンク</a:t>
            </a:r>
            <a:r>
              <a:rPr lang="ja-JP" altLang="en-US" dirty="0">
                <a:solidFill>
                  <a:schemeClr val="tx1"/>
                </a:solidFill>
              </a:rPr>
              <a:t>から</a:t>
            </a:r>
            <a:endParaRPr kumimoji="1" lang="ja-JP" altLang="en-US" dirty="0">
              <a:solidFill>
                <a:schemeClr val="tx1"/>
              </a:solidFill>
            </a:endParaRPr>
          </a:p>
        </p:txBody>
      </p:sp>
      <p:pic>
        <p:nvPicPr>
          <p:cNvPr id="10" name="図 9" descr="アイコン&#10;&#10;自動的に生成された説明">
            <a:extLst>
              <a:ext uri="{FF2B5EF4-FFF2-40B4-BE49-F238E27FC236}">
                <a16:creationId xmlns:a16="http://schemas.microsoft.com/office/drawing/2014/main" id="{4ACA060A-34E1-4B9A-F9B5-6F60D0F88CB8}"/>
              </a:ext>
            </a:extLst>
          </p:cNvPr>
          <p:cNvPicPr>
            <a:picLocks noChangeAspect="1"/>
          </p:cNvPicPr>
          <p:nvPr/>
        </p:nvPicPr>
        <p:blipFill>
          <a:blip r:embed="rId4"/>
          <a:stretch>
            <a:fillRect/>
          </a:stretch>
        </p:blipFill>
        <p:spPr>
          <a:xfrm>
            <a:off x="8796128" y="3495665"/>
            <a:ext cx="648528" cy="747937"/>
          </a:xfrm>
          <a:prstGeom prst="rect">
            <a:avLst/>
          </a:prstGeom>
        </p:spPr>
      </p:pic>
    </p:spTree>
    <p:extLst>
      <p:ext uri="{BB962C8B-B14F-4D97-AF65-F5344CB8AC3E}">
        <p14:creationId xmlns:p14="http://schemas.microsoft.com/office/powerpoint/2010/main" val="782222151"/>
      </p:ext>
    </p:extLst>
  </p:cSld>
  <p:clrMapOvr>
    <a:masterClrMapping/>
  </p:clrMapOvr>
  <p:extLst>
    <p:ext uri="{6950BFC3-D8DA-4A85-94F7-54DA5524770B}">
      <p188:commentRel xmlns:p188="http://schemas.microsoft.com/office/powerpoint/2018/8/main" r:id="rId2"/>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4CCEFC-129C-34B6-9831-B196B2FEEBD8}"/>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97E5F718-056D-19D3-0622-4D22088792D8}"/>
              </a:ext>
            </a:extLst>
          </p:cNvPr>
          <p:cNvSpPr>
            <a:spLocks noGrp="1"/>
          </p:cNvSpPr>
          <p:nvPr>
            <p:ph type="title"/>
          </p:nvPr>
        </p:nvSpPr>
        <p:spPr/>
        <p:txBody>
          <a:bodyPr/>
          <a:lstStyle/>
          <a:p>
            <a:r>
              <a:rPr kumimoji="1" lang="ja-JP" altLang="en-US" dirty="0"/>
              <a:t>本パート概要</a:t>
            </a:r>
          </a:p>
        </p:txBody>
      </p:sp>
      <p:sp>
        <p:nvSpPr>
          <p:cNvPr id="3" name="コンテンツ プレースホルダー 2">
            <a:extLst>
              <a:ext uri="{FF2B5EF4-FFF2-40B4-BE49-F238E27FC236}">
                <a16:creationId xmlns:a16="http://schemas.microsoft.com/office/drawing/2014/main" id="{1A8B62AE-B648-C371-D837-DC2C3B33DF6B}"/>
              </a:ext>
            </a:extLst>
          </p:cNvPr>
          <p:cNvSpPr>
            <a:spLocks noGrp="1"/>
          </p:cNvSpPr>
          <p:nvPr>
            <p:ph idx="1"/>
          </p:nvPr>
        </p:nvSpPr>
        <p:spPr/>
        <p:txBody>
          <a:bodyPr/>
          <a:lstStyle/>
          <a:p>
            <a:r>
              <a:rPr kumimoji="1" lang="en-US" altLang="ja-JP" dirty="0" err="1"/>
              <a:t>utelecon</a:t>
            </a:r>
            <a:r>
              <a:rPr kumimoji="1" lang="ja-JP" altLang="en-US" dirty="0"/>
              <a:t>について一言</a:t>
            </a:r>
            <a:endParaRPr kumimoji="1" lang="en-US" altLang="ja-JP" dirty="0"/>
          </a:p>
          <a:p>
            <a:r>
              <a:rPr lang="en-US" altLang="ja-JP" dirty="0"/>
              <a:t>UTokyo Account</a:t>
            </a:r>
          </a:p>
          <a:p>
            <a:pPr lvl="1"/>
            <a:r>
              <a:rPr lang="ja-JP" altLang="en-US" dirty="0"/>
              <a:t>～とは</a:t>
            </a:r>
            <a:endParaRPr kumimoji="1" lang="en-US" altLang="ja-JP" dirty="0"/>
          </a:p>
          <a:p>
            <a:pPr lvl="1"/>
            <a:r>
              <a:rPr kumimoji="1" lang="ja-JP" altLang="en-US" dirty="0"/>
              <a:t>初期設定、とくに多要素認証</a:t>
            </a:r>
            <a:endParaRPr kumimoji="1" lang="en-US" altLang="ja-JP" dirty="0"/>
          </a:p>
          <a:p>
            <a:r>
              <a:rPr lang="ja-JP" altLang="en-US" dirty="0"/>
              <a:t>情報セキュリティ教育</a:t>
            </a:r>
            <a:endParaRPr lang="en-US" altLang="ja-JP" dirty="0"/>
          </a:p>
          <a:p>
            <a:r>
              <a:rPr kumimoji="1" lang="en-US" altLang="ja-JP" dirty="0"/>
              <a:t>Wi</a:t>
            </a:r>
            <a:r>
              <a:rPr lang="en-US" altLang="ja-JP" dirty="0"/>
              <a:t>-Fi</a:t>
            </a:r>
          </a:p>
          <a:p>
            <a:r>
              <a:rPr lang="ja-JP" altLang="en-US" dirty="0"/>
              <a:t>多要素認証（中級）</a:t>
            </a:r>
            <a:endParaRPr kumimoji="1" lang="ja-JP" altLang="en-US" dirty="0"/>
          </a:p>
        </p:txBody>
      </p:sp>
      <p:sp>
        <p:nvSpPr>
          <p:cNvPr id="4" name="日付プレースホルダー 3">
            <a:extLst>
              <a:ext uri="{FF2B5EF4-FFF2-40B4-BE49-F238E27FC236}">
                <a16:creationId xmlns:a16="http://schemas.microsoft.com/office/drawing/2014/main" id="{D12137FD-78B8-B557-FCF8-3B9AFF96FBDC}"/>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D42F6530-C7A9-7942-C669-5B46C46B6BFE}"/>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16DA0038-7963-CE77-68A8-B362E1D44288}"/>
              </a:ext>
            </a:extLst>
          </p:cNvPr>
          <p:cNvSpPr>
            <a:spLocks noGrp="1"/>
          </p:cNvSpPr>
          <p:nvPr>
            <p:ph type="sldNum" sz="quarter" idx="12"/>
          </p:nvPr>
        </p:nvSpPr>
        <p:spPr/>
        <p:txBody>
          <a:bodyPr/>
          <a:lstStyle/>
          <a:p>
            <a:fld id="{55E32C41-2E12-F042-B05A-CBC2BA75F68F}" type="slidenum">
              <a:rPr kumimoji="1" lang="ja-JP" altLang="en-US" smtClean="0"/>
              <a:t>27</a:t>
            </a:fld>
            <a:endParaRPr kumimoji="1" lang="ja-JP" altLang="en-US"/>
          </a:p>
        </p:txBody>
      </p:sp>
      <p:sp>
        <p:nvSpPr>
          <p:cNvPr id="7" name="正方形/長方形 6">
            <a:extLst>
              <a:ext uri="{FF2B5EF4-FFF2-40B4-BE49-F238E27FC236}">
                <a16:creationId xmlns:a16="http://schemas.microsoft.com/office/drawing/2014/main" id="{12F19A23-4AB0-2D59-8493-DD1AFE6F0C63}"/>
              </a:ext>
            </a:extLst>
          </p:cNvPr>
          <p:cNvSpPr/>
          <p:nvPr/>
        </p:nvSpPr>
        <p:spPr>
          <a:xfrm>
            <a:off x="838200" y="4648200"/>
            <a:ext cx="1590675" cy="572294"/>
          </a:xfrm>
          <a:prstGeom prst="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797193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CB8434-132E-6234-BFB2-8F8702B6FA88}"/>
              </a:ext>
            </a:extLst>
          </p:cNvPr>
          <p:cNvSpPr>
            <a:spLocks noGrp="1"/>
          </p:cNvSpPr>
          <p:nvPr>
            <p:ph type="title"/>
          </p:nvPr>
        </p:nvSpPr>
        <p:spPr/>
        <p:txBody>
          <a:bodyPr/>
          <a:lstStyle/>
          <a:p>
            <a:r>
              <a:rPr kumimoji="1" lang="en-US" altLang="ja-JP" dirty="0"/>
              <a:t>Wi-Fi</a:t>
            </a:r>
            <a:endParaRPr kumimoji="1" lang="ja-JP" altLang="en-US" dirty="0"/>
          </a:p>
        </p:txBody>
      </p:sp>
      <p:sp>
        <p:nvSpPr>
          <p:cNvPr id="3" name="コンテンツ プレースホルダー 2">
            <a:extLst>
              <a:ext uri="{FF2B5EF4-FFF2-40B4-BE49-F238E27FC236}">
                <a16:creationId xmlns:a16="http://schemas.microsoft.com/office/drawing/2014/main" id="{6D502359-DC59-FA82-CD31-3464C9BDF1D3}"/>
              </a:ext>
            </a:extLst>
          </p:cNvPr>
          <p:cNvSpPr>
            <a:spLocks noGrp="1"/>
          </p:cNvSpPr>
          <p:nvPr>
            <p:ph idx="1"/>
          </p:nvPr>
        </p:nvSpPr>
        <p:spPr/>
        <p:txBody>
          <a:bodyPr/>
          <a:lstStyle/>
          <a:p>
            <a:endParaRPr kumimoji="1" lang="ja-JP" altLang="en-US"/>
          </a:p>
        </p:txBody>
      </p:sp>
      <p:sp>
        <p:nvSpPr>
          <p:cNvPr id="4" name="日付プレースホルダー 3">
            <a:extLst>
              <a:ext uri="{FF2B5EF4-FFF2-40B4-BE49-F238E27FC236}">
                <a16:creationId xmlns:a16="http://schemas.microsoft.com/office/drawing/2014/main" id="{B03356CD-4D67-5DF6-D6D0-A9481B89BAC5}"/>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BD4E2D6E-67E1-5155-F708-661C60BC89A9}"/>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551FA3D8-907B-52A7-6B84-D9C07419D528}"/>
              </a:ext>
            </a:extLst>
          </p:cNvPr>
          <p:cNvSpPr>
            <a:spLocks noGrp="1"/>
          </p:cNvSpPr>
          <p:nvPr>
            <p:ph type="sldNum" sz="quarter" idx="12"/>
          </p:nvPr>
        </p:nvSpPr>
        <p:spPr/>
        <p:txBody>
          <a:bodyPr/>
          <a:lstStyle/>
          <a:p>
            <a:fld id="{55E32C41-2E12-F042-B05A-CBC2BA75F68F}" type="slidenum">
              <a:rPr kumimoji="1" lang="ja-JP" altLang="en-US" smtClean="0"/>
              <a:t>28</a:t>
            </a:fld>
            <a:endParaRPr kumimoji="1" lang="ja-JP" altLang="en-US"/>
          </a:p>
        </p:txBody>
      </p:sp>
      <p:grpSp>
        <p:nvGrpSpPr>
          <p:cNvPr id="7" name="グループ化 6">
            <a:extLst>
              <a:ext uri="{FF2B5EF4-FFF2-40B4-BE49-F238E27FC236}">
                <a16:creationId xmlns:a16="http://schemas.microsoft.com/office/drawing/2014/main" id="{D53BB013-CD19-D827-D569-25B15FFCC5D1}"/>
              </a:ext>
            </a:extLst>
          </p:cNvPr>
          <p:cNvGrpSpPr/>
          <p:nvPr/>
        </p:nvGrpSpPr>
        <p:grpSpPr>
          <a:xfrm>
            <a:off x="321540" y="3699820"/>
            <a:ext cx="11548919" cy="1847614"/>
            <a:chOff x="321540" y="3699820"/>
            <a:chExt cx="11548919" cy="1847614"/>
          </a:xfrm>
        </p:grpSpPr>
        <p:grpSp>
          <p:nvGrpSpPr>
            <p:cNvPr id="8" name="グループ化 7">
              <a:extLst>
                <a:ext uri="{FF2B5EF4-FFF2-40B4-BE49-F238E27FC236}">
                  <a16:creationId xmlns:a16="http://schemas.microsoft.com/office/drawing/2014/main" id="{D0DDE714-C567-9336-020A-D14B2C2E9295}"/>
                </a:ext>
              </a:extLst>
            </p:cNvPr>
            <p:cNvGrpSpPr/>
            <p:nvPr/>
          </p:nvGrpSpPr>
          <p:grpSpPr>
            <a:xfrm>
              <a:off x="321540" y="3699820"/>
              <a:ext cx="11548919" cy="1837233"/>
              <a:chOff x="349610" y="3500238"/>
              <a:chExt cx="11548919" cy="1837233"/>
            </a:xfrm>
          </p:grpSpPr>
          <p:sp>
            <p:nvSpPr>
              <p:cNvPr id="17" name="テキスト ボックス 16">
                <a:hlinkClick r:id="rId2"/>
                <a:extLst>
                  <a:ext uri="{FF2B5EF4-FFF2-40B4-BE49-F238E27FC236}">
                    <a16:creationId xmlns:a16="http://schemas.microsoft.com/office/drawing/2014/main" id="{33E6656F-6F1E-18E4-3675-2C756E05FA04}"/>
                  </a:ext>
                </a:extLst>
              </p:cNvPr>
              <p:cNvSpPr txBox="1"/>
              <p:nvPr/>
            </p:nvSpPr>
            <p:spPr>
              <a:xfrm>
                <a:off x="349610" y="4998917"/>
                <a:ext cx="11548919" cy="338554"/>
              </a:xfrm>
              <a:prstGeom prst="rect">
                <a:avLst/>
              </a:prstGeom>
              <a:noFill/>
              <a:ln>
                <a:solidFill>
                  <a:schemeClr val="tx1"/>
                </a:solidFill>
              </a:ln>
            </p:spPr>
            <p:txBody>
              <a:bodyPr wrap="square" rtlCol="0">
                <a:spAutoFit/>
              </a:bodyPr>
              <a:lstStyle/>
              <a:p>
                <a:pPr algn="ctr"/>
                <a:r>
                  <a:rPr kumimoji="1" lang="en-US" altLang="ja-JP" sz="1600" b="1" dirty="0"/>
                  <a:t>UTokyo Account (</a:t>
                </a:r>
                <a:r>
                  <a:rPr kumimoji="1" lang="en-US" altLang="ja-JP" sz="1600" b="1" dirty="0" err="1"/>
                  <a:t>utac</a:t>
                </a:r>
                <a:r>
                  <a:rPr kumimoji="1" lang="en-US" altLang="ja-JP" sz="1600" b="1" dirty="0"/>
                  <a:t>)</a:t>
                </a:r>
                <a:endParaRPr kumimoji="1" lang="ja-JP" altLang="en-US" sz="1600" b="1" dirty="0"/>
              </a:p>
            </p:txBody>
          </p:sp>
          <p:grpSp>
            <p:nvGrpSpPr>
              <p:cNvPr id="18" name="グループ化 17">
                <a:extLst>
                  <a:ext uri="{FF2B5EF4-FFF2-40B4-BE49-F238E27FC236}">
                    <a16:creationId xmlns:a16="http://schemas.microsoft.com/office/drawing/2014/main" id="{7483C69A-1F7E-0DAE-A296-3DE49FBE3A16}"/>
                  </a:ext>
                </a:extLst>
              </p:cNvPr>
              <p:cNvGrpSpPr/>
              <p:nvPr/>
            </p:nvGrpSpPr>
            <p:grpSpPr>
              <a:xfrm>
                <a:off x="9856816" y="4131527"/>
                <a:ext cx="2041713" cy="867390"/>
                <a:chOff x="9856816" y="4131527"/>
                <a:chExt cx="2041713" cy="867390"/>
              </a:xfrm>
            </p:grpSpPr>
            <p:sp>
              <p:nvSpPr>
                <p:cNvPr id="39" name="テキスト ボックス 38">
                  <a:hlinkClick r:id="rId3"/>
                  <a:extLst>
                    <a:ext uri="{FF2B5EF4-FFF2-40B4-BE49-F238E27FC236}">
                      <a16:creationId xmlns:a16="http://schemas.microsoft.com/office/drawing/2014/main" id="{E6B7C7BF-10D8-84A0-87C7-58E4ABA5FB35}"/>
                    </a:ext>
                  </a:extLst>
                </p:cNvPr>
                <p:cNvSpPr txBox="1"/>
                <p:nvPr/>
              </p:nvSpPr>
              <p:spPr>
                <a:xfrm>
                  <a:off x="9856816" y="4131527"/>
                  <a:ext cx="2041713" cy="646331"/>
                </a:xfrm>
                <a:prstGeom prst="rect">
                  <a:avLst/>
                </a:prstGeom>
                <a:noFill/>
                <a:ln>
                  <a:solidFill>
                    <a:schemeClr val="tx1"/>
                  </a:solidFill>
                </a:ln>
              </p:spPr>
              <p:txBody>
                <a:bodyPr wrap="none" rtlCol="0">
                  <a:spAutoFit/>
                </a:bodyPr>
                <a:lstStyle/>
                <a:p>
                  <a:r>
                    <a:rPr kumimoji="1" lang="en-US" altLang="ja-JP" sz="3600" b="1" dirty="0">
                      <a:solidFill>
                        <a:schemeClr val="tx1">
                          <a:lumMod val="50000"/>
                          <a:lumOff val="50000"/>
                        </a:schemeClr>
                      </a:solidFill>
                    </a:rPr>
                    <a:t>Microsoft</a:t>
                  </a:r>
                  <a:endParaRPr kumimoji="1" lang="ja-JP" altLang="en-US" sz="3600" b="1" dirty="0">
                    <a:solidFill>
                      <a:schemeClr val="tx1">
                        <a:lumMod val="50000"/>
                        <a:lumOff val="50000"/>
                      </a:schemeClr>
                    </a:solidFill>
                  </a:endParaRPr>
                </a:p>
              </p:txBody>
            </p:sp>
            <p:cxnSp>
              <p:nvCxnSpPr>
                <p:cNvPr id="40" name="直線矢印コネクタ 39">
                  <a:extLst>
                    <a:ext uri="{FF2B5EF4-FFF2-40B4-BE49-F238E27FC236}">
                      <a16:creationId xmlns:a16="http://schemas.microsoft.com/office/drawing/2014/main" id="{E5E60BA3-9223-1432-38A6-5E5DFB758BA4}"/>
                    </a:ext>
                  </a:extLst>
                </p:cNvPr>
                <p:cNvCxnSpPr>
                  <a:cxnSpLocks/>
                  <a:endCxn id="39" idx="2"/>
                </p:cNvCxnSpPr>
                <p:nvPr/>
              </p:nvCxnSpPr>
              <p:spPr>
                <a:xfrm flipV="1">
                  <a:off x="10877672" y="4777858"/>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9" name="グループ化 18">
                <a:extLst>
                  <a:ext uri="{FF2B5EF4-FFF2-40B4-BE49-F238E27FC236}">
                    <a16:creationId xmlns:a16="http://schemas.microsoft.com/office/drawing/2014/main" id="{EE450E39-B959-94AE-7862-49A98E166B10}"/>
                  </a:ext>
                </a:extLst>
              </p:cNvPr>
              <p:cNvGrpSpPr/>
              <p:nvPr/>
            </p:nvGrpSpPr>
            <p:grpSpPr>
              <a:xfrm>
                <a:off x="8203668" y="4131527"/>
                <a:ext cx="1516762" cy="863899"/>
                <a:chOff x="8203668" y="4131527"/>
                <a:chExt cx="1516762" cy="863899"/>
              </a:xfrm>
            </p:grpSpPr>
            <p:sp>
              <p:nvSpPr>
                <p:cNvPr id="37" name="テキスト ボックス 36">
                  <a:hlinkClick r:id="rId4"/>
                  <a:extLst>
                    <a:ext uri="{FF2B5EF4-FFF2-40B4-BE49-F238E27FC236}">
                      <a16:creationId xmlns:a16="http://schemas.microsoft.com/office/drawing/2014/main" id="{B0F7A7F8-D83D-E5DE-5F89-C22C1E95F5F8}"/>
                    </a:ext>
                  </a:extLst>
                </p:cNvPr>
                <p:cNvSpPr txBox="1"/>
                <p:nvPr/>
              </p:nvSpPr>
              <p:spPr>
                <a:xfrm>
                  <a:off x="8203668" y="4131527"/>
                  <a:ext cx="1516762" cy="646331"/>
                </a:xfrm>
                <a:prstGeom prst="rect">
                  <a:avLst/>
                </a:prstGeom>
                <a:noFill/>
                <a:ln>
                  <a:solidFill>
                    <a:schemeClr val="tx1"/>
                  </a:solidFill>
                </a:ln>
              </p:spPr>
              <p:txBody>
                <a:bodyPr wrap="none" rtlCol="0">
                  <a:spAutoFit/>
                </a:bodyPr>
                <a:lstStyle/>
                <a:p>
                  <a:r>
                    <a:rPr kumimoji="1" lang="en-US" altLang="ja-JP" sz="3600" dirty="0">
                      <a:solidFill>
                        <a:srgbClr val="0066FF"/>
                      </a:solidFill>
                    </a:rPr>
                    <a:t>G</a:t>
                  </a:r>
                  <a:r>
                    <a:rPr kumimoji="1" lang="en-US" altLang="ja-JP" sz="3600" dirty="0">
                      <a:solidFill>
                        <a:srgbClr val="FF0000"/>
                      </a:solidFill>
                    </a:rPr>
                    <a:t>o</a:t>
                  </a:r>
                  <a:r>
                    <a:rPr kumimoji="1" lang="en-US" altLang="ja-JP" sz="3600" dirty="0">
                      <a:solidFill>
                        <a:srgbClr val="FFC000"/>
                      </a:solidFill>
                    </a:rPr>
                    <a:t>o</a:t>
                  </a:r>
                  <a:r>
                    <a:rPr kumimoji="1" lang="en-US" altLang="ja-JP" sz="3600" dirty="0">
                      <a:solidFill>
                        <a:srgbClr val="0066FF"/>
                      </a:solidFill>
                    </a:rPr>
                    <a:t>g</a:t>
                  </a:r>
                  <a:r>
                    <a:rPr kumimoji="1" lang="en-US" altLang="ja-JP" sz="3600" dirty="0">
                      <a:solidFill>
                        <a:srgbClr val="00B050"/>
                      </a:solidFill>
                    </a:rPr>
                    <a:t>l</a:t>
                  </a:r>
                  <a:r>
                    <a:rPr kumimoji="1" lang="en-US" altLang="ja-JP" sz="3600" dirty="0">
                      <a:solidFill>
                        <a:srgbClr val="FF0000"/>
                      </a:solidFill>
                    </a:rPr>
                    <a:t>e</a:t>
                  </a:r>
                  <a:endParaRPr kumimoji="1" lang="ja-JP" altLang="en-US" sz="3600" dirty="0">
                    <a:solidFill>
                      <a:srgbClr val="FF0000"/>
                    </a:solidFill>
                  </a:endParaRPr>
                </a:p>
              </p:txBody>
            </p:sp>
            <p:cxnSp>
              <p:nvCxnSpPr>
                <p:cNvPr id="38" name="直線矢印コネクタ 37">
                  <a:extLst>
                    <a:ext uri="{FF2B5EF4-FFF2-40B4-BE49-F238E27FC236}">
                      <a16:creationId xmlns:a16="http://schemas.microsoft.com/office/drawing/2014/main" id="{ED664C1A-F0DD-4864-70E2-5CB556F3D8A3}"/>
                    </a:ext>
                  </a:extLst>
                </p:cNvPr>
                <p:cNvCxnSpPr>
                  <a:cxnSpLocks/>
                </p:cNvCxnSpPr>
                <p:nvPr/>
              </p:nvCxnSpPr>
              <p:spPr>
                <a:xfrm flipV="1">
                  <a:off x="8962048" y="4774367"/>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 name="グループ化 19">
                <a:extLst>
                  <a:ext uri="{FF2B5EF4-FFF2-40B4-BE49-F238E27FC236}">
                    <a16:creationId xmlns:a16="http://schemas.microsoft.com/office/drawing/2014/main" id="{43550AD8-4B05-A48E-438E-CBDC3A6E2CEC}"/>
                  </a:ext>
                </a:extLst>
              </p:cNvPr>
              <p:cNvGrpSpPr/>
              <p:nvPr/>
            </p:nvGrpSpPr>
            <p:grpSpPr>
              <a:xfrm>
                <a:off x="6733262" y="4131527"/>
                <a:ext cx="1334020" cy="863898"/>
                <a:chOff x="6733262" y="4131527"/>
                <a:chExt cx="1334020" cy="863898"/>
              </a:xfrm>
            </p:grpSpPr>
            <p:sp>
              <p:nvSpPr>
                <p:cNvPr id="35" name="テキスト ボックス 34">
                  <a:hlinkClick r:id="rId5"/>
                  <a:extLst>
                    <a:ext uri="{FF2B5EF4-FFF2-40B4-BE49-F238E27FC236}">
                      <a16:creationId xmlns:a16="http://schemas.microsoft.com/office/drawing/2014/main" id="{F8D3BA31-A980-B160-0311-081337D3F1AB}"/>
                    </a:ext>
                  </a:extLst>
                </p:cNvPr>
                <p:cNvSpPr txBox="1"/>
                <p:nvPr/>
              </p:nvSpPr>
              <p:spPr>
                <a:xfrm>
                  <a:off x="6733262" y="4131527"/>
                  <a:ext cx="1334020" cy="646331"/>
                </a:xfrm>
                <a:prstGeom prst="rect">
                  <a:avLst/>
                </a:prstGeom>
                <a:solidFill>
                  <a:srgbClr val="8B217E"/>
                </a:solidFill>
                <a:ln>
                  <a:solidFill>
                    <a:schemeClr val="tx1"/>
                  </a:solidFill>
                </a:ln>
              </p:spPr>
              <p:txBody>
                <a:bodyPr wrap="none" rtlCol="0">
                  <a:spAutoFit/>
                </a:bodyPr>
                <a:lstStyle/>
                <a:p>
                  <a:r>
                    <a:rPr kumimoji="1" lang="en-US" altLang="ja-JP" sz="3600" b="1" dirty="0">
                      <a:solidFill>
                        <a:schemeClr val="bg1"/>
                      </a:solidFill>
                    </a:rPr>
                    <a:t> slack </a:t>
                  </a:r>
                  <a:endParaRPr kumimoji="1" lang="ja-JP" altLang="en-US" sz="3600" b="1" dirty="0">
                    <a:solidFill>
                      <a:schemeClr val="bg1"/>
                    </a:solidFill>
                  </a:endParaRPr>
                </a:p>
              </p:txBody>
            </p:sp>
            <p:cxnSp>
              <p:nvCxnSpPr>
                <p:cNvPr id="36" name="直線矢印コネクタ 35">
                  <a:extLst>
                    <a:ext uri="{FF2B5EF4-FFF2-40B4-BE49-F238E27FC236}">
                      <a16:creationId xmlns:a16="http://schemas.microsoft.com/office/drawing/2014/main" id="{5B82C5C9-36D0-443E-A5C7-B94916F7E397}"/>
                    </a:ext>
                  </a:extLst>
                </p:cNvPr>
                <p:cNvCxnSpPr>
                  <a:cxnSpLocks/>
                </p:cNvCxnSpPr>
                <p:nvPr/>
              </p:nvCxnSpPr>
              <p:spPr>
                <a:xfrm flipV="1">
                  <a:off x="7400270" y="4774366"/>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グループ化 20">
                <a:extLst>
                  <a:ext uri="{FF2B5EF4-FFF2-40B4-BE49-F238E27FC236}">
                    <a16:creationId xmlns:a16="http://schemas.microsoft.com/office/drawing/2014/main" id="{A2B9B3FD-1CEF-5240-13F1-6FE6F6A7D71C}"/>
                  </a:ext>
                </a:extLst>
              </p:cNvPr>
              <p:cNvGrpSpPr/>
              <p:nvPr/>
            </p:nvGrpSpPr>
            <p:grpSpPr>
              <a:xfrm>
                <a:off x="5383595" y="4131528"/>
                <a:ext cx="1213281" cy="870880"/>
                <a:chOff x="5383595" y="4131528"/>
                <a:chExt cx="1213281" cy="870880"/>
              </a:xfrm>
            </p:grpSpPr>
            <p:sp>
              <p:nvSpPr>
                <p:cNvPr id="33" name="テキスト ボックス 32">
                  <a:hlinkClick r:id="rId6"/>
                  <a:extLst>
                    <a:ext uri="{FF2B5EF4-FFF2-40B4-BE49-F238E27FC236}">
                      <a16:creationId xmlns:a16="http://schemas.microsoft.com/office/drawing/2014/main" id="{464F0E8B-59EE-D370-0AB1-66D652F38973}"/>
                    </a:ext>
                  </a:extLst>
                </p:cNvPr>
                <p:cNvSpPr txBox="1"/>
                <p:nvPr/>
              </p:nvSpPr>
              <p:spPr>
                <a:xfrm>
                  <a:off x="5383595" y="4131528"/>
                  <a:ext cx="1213281" cy="646331"/>
                </a:xfrm>
                <a:prstGeom prst="rect">
                  <a:avLst/>
                </a:prstGeom>
                <a:noFill/>
                <a:ln>
                  <a:solidFill>
                    <a:schemeClr val="tx1"/>
                  </a:solidFill>
                </a:ln>
              </p:spPr>
              <p:txBody>
                <a:bodyPr wrap="none" rtlCol="0">
                  <a:spAutoFit/>
                </a:bodyPr>
                <a:lstStyle/>
                <a:p>
                  <a:r>
                    <a:rPr kumimoji="1" lang="en-US" altLang="ja-JP" sz="3600" dirty="0">
                      <a:solidFill>
                        <a:srgbClr val="0066FF"/>
                      </a:solidFill>
                    </a:rPr>
                    <a:t>zoom</a:t>
                  </a:r>
                  <a:endParaRPr kumimoji="1" lang="ja-JP" altLang="en-US" sz="3600" dirty="0">
                    <a:solidFill>
                      <a:srgbClr val="0066FF"/>
                    </a:solidFill>
                  </a:endParaRPr>
                </a:p>
              </p:txBody>
            </p:sp>
            <p:cxnSp>
              <p:nvCxnSpPr>
                <p:cNvPr id="34" name="直線矢印コネクタ 33">
                  <a:extLst>
                    <a:ext uri="{FF2B5EF4-FFF2-40B4-BE49-F238E27FC236}">
                      <a16:creationId xmlns:a16="http://schemas.microsoft.com/office/drawing/2014/main" id="{4796FC18-8861-27AE-F9AB-A4EFA23FD762}"/>
                    </a:ext>
                  </a:extLst>
                </p:cNvPr>
                <p:cNvCxnSpPr>
                  <a:cxnSpLocks/>
                </p:cNvCxnSpPr>
                <p:nvPr/>
              </p:nvCxnSpPr>
              <p:spPr>
                <a:xfrm flipV="1">
                  <a:off x="5990235" y="4781349"/>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グループ化 21">
                <a:extLst>
                  <a:ext uri="{FF2B5EF4-FFF2-40B4-BE49-F238E27FC236}">
                    <a16:creationId xmlns:a16="http://schemas.microsoft.com/office/drawing/2014/main" id="{1A74AF5C-3429-6C14-FD74-7247DC7B4147}"/>
                  </a:ext>
                </a:extLst>
              </p:cNvPr>
              <p:cNvGrpSpPr/>
              <p:nvPr/>
            </p:nvGrpSpPr>
            <p:grpSpPr>
              <a:xfrm>
                <a:off x="3309479" y="4131531"/>
                <a:ext cx="1937730" cy="863893"/>
                <a:chOff x="3309479" y="4131531"/>
                <a:chExt cx="1937730" cy="863893"/>
              </a:xfrm>
            </p:grpSpPr>
            <p:pic>
              <p:nvPicPr>
                <p:cNvPr id="31" name="図 30">
                  <a:hlinkClick r:id="rId7"/>
                  <a:extLst>
                    <a:ext uri="{FF2B5EF4-FFF2-40B4-BE49-F238E27FC236}">
                      <a16:creationId xmlns:a16="http://schemas.microsoft.com/office/drawing/2014/main" id="{AF2DEA57-1833-990C-6BEC-5BA7CF0D070E}"/>
                    </a:ext>
                  </a:extLst>
                </p:cNvPr>
                <p:cNvPicPr>
                  <a:picLocks noChangeAspect="1"/>
                </p:cNvPicPr>
                <p:nvPr/>
              </p:nvPicPr>
              <p:blipFill rotWithShape="1">
                <a:blip r:embed="rId8"/>
                <a:srcRect l="7826" r="34097"/>
                <a:stretch/>
              </p:blipFill>
              <p:spPr>
                <a:xfrm>
                  <a:off x="3309479" y="4131531"/>
                  <a:ext cx="1937730" cy="646331"/>
                </a:xfrm>
                <a:prstGeom prst="rect">
                  <a:avLst/>
                </a:prstGeom>
                <a:ln>
                  <a:solidFill>
                    <a:schemeClr val="tx1"/>
                  </a:solidFill>
                </a:ln>
              </p:spPr>
            </p:pic>
            <p:cxnSp>
              <p:nvCxnSpPr>
                <p:cNvPr id="32" name="直線矢印コネクタ 31">
                  <a:extLst>
                    <a:ext uri="{FF2B5EF4-FFF2-40B4-BE49-F238E27FC236}">
                      <a16:creationId xmlns:a16="http://schemas.microsoft.com/office/drawing/2014/main" id="{2D5ECA84-E407-CF92-ED2E-4505C4A66B62}"/>
                    </a:ext>
                  </a:extLst>
                </p:cNvPr>
                <p:cNvCxnSpPr>
                  <a:cxnSpLocks/>
                </p:cNvCxnSpPr>
                <p:nvPr/>
              </p:nvCxnSpPr>
              <p:spPr>
                <a:xfrm flipV="1">
                  <a:off x="4277492" y="4774365"/>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3" name="グループ化 22">
                <a:extLst>
                  <a:ext uri="{FF2B5EF4-FFF2-40B4-BE49-F238E27FC236}">
                    <a16:creationId xmlns:a16="http://schemas.microsoft.com/office/drawing/2014/main" id="{1C1878C5-CC5E-E04B-288D-E71FDC8EDDC8}"/>
                  </a:ext>
                </a:extLst>
              </p:cNvPr>
              <p:cNvGrpSpPr/>
              <p:nvPr/>
            </p:nvGrpSpPr>
            <p:grpSpPr>
              <a:xfrm>
                <a:off x="2230830" y="4131528"/>
                <a:ext cx="940561" cy="863895"/>
                <a:chOff x="2230830" y="4131528"/>
                <a:chExt cx="940561" cy="863895"/>
              </a:xfrm>
            </p:grpSpPr>
            <p:pic>
              <p:nvPicPr>
                <p:cNvPr id="29" name="図 28">
                  <a:hlinkClick r:id="rId9"/>
                  <a:extLst>
                    <a:ext uri="{FF2B5EF4-FFF2-40B4-BE49-F238E27FC236}">
                      <a16:creationId xmlns:a16="http://schemas.microsoft.com/office/drawing/2014/main" id="{BAC46DDE-E519-8D8D-FB44-FC7AC0CD7155}"/>
                    </a:ext>
                  </a:extLst>
                </p:cNvPr>
                <p:cNvPicPr>
                  <a:picLocks noChangeAspect="1"/>
                </p:cNvPicPr>
                <p:nvPr/>
              </p:nvPicPr>
              <p:blipFill rotWithShape="1">
                <a:blip r:embed="rId10"/>
                <a:srcRect t="15908" b="15374"/>
                <a:stretch/>
              </p:blipFill>
              <p:spPr>
                <a:xfrm>
                  <a:off x="2230830" y="4131528"/>
                  <a:ext cx="940561" cy="646332"/>
                </a:xfrm>
                <a:prstGeom prst="rect">
                  <a:avLst/>
                </a:prstGeom>
                <a:ln>
                  <a:solidFill>
                    <a:schemeClr val="tx1"/>
                  </a:solidFill>
                </a:ln>
              </p:spPr>
            </p:pic>
            <p:cxnSp>
              <p:nvCxnSpPr>
                <p:cNvPr id="30" name="直線矢印コネクタ 29">
                  <a:extLst>
                    <a:ext uri="{FF2B5EF4-FFF2-40B4-BE49-F238E27FC236}">
                      <a16:creationId xmlns:a16="http://schemas.microsoft.com/office/drawing/2014/main" id="{761B5AD7-4AE9-5BBE-FC18-D74FD0C874F2}"/>
                    </a:ext>
                  </a:extLst>
                </p:cNvPr>
                <p:cNvCxnSpPr>
                  <a:cxnSpLocks/>
                </p:cNvCxnSpPr>
                <p:nvPr/>
              </p:nvCxnSpPr>
              <p:spPr>
                <a:xfrm flipV="1">
                  <a:off x="2699381" y="4774364"/>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4" name="グループ化 23">
                <a:extLst>
                  <a:ext uri="{FF2B5EF4-FFF2-40B4-BE49-F238E27FC236}">
                    <a16:creationId xmlns:a16="http://schemas.microsoft.com/office/drawing/2014/main" id="{E02AD227-FCA9-C1C1-423C-BC7427B48B10}"/>
                  </a:ext>
                </a:extLst>
              </p:cNvPr>
              <p:cNvGrpSpPr/>
              <p:nvPr/>
            </p:nvGrpSpPr>
            <p:grpSpPr>
              <a:xfrm>
                <a:off x="349610" y="3500238"/>
                <a:ext cx="1743132" cy="1491694"/>
                <a:chOff x="349610" y="3500238"/>
                <a:chExt cx="1743132" cy="1491694"/>
              </a:xfrm>
            </p:grpSpPr>
            <p:sp>
              <p:nvSpPr>
                <p:cNvPr id="25" name="テキスト ボックス 24">
                  <a:hlinkClick r:id="rId11"/>
                  <a:extLst>
                    <a:ext uri="{FF2B5EF4-FFF2-40B4-BE49-F238E27FC236}">
                      <a16:creationId xmlns:a16="http://schemas.microsoft.com/office/drawing/2014/main" id="{CE9242C8-5A81-E123-EA70-1A4830630BCC}"/>
                    </a:ext>
                  </a:extLst>
                </p:cNvPr>
                <p:cNvSpPr txBox="1"/>
                <p:nvPr/>
              </p:nvSpPr>
              <p:spPr>
                <a:xfrm>
                  <a:off x="349610" y="3500238"/>
                  <a:ext cx="1743132" cy="584775"/>
                </a:xfrm>
                <a:prstGeom prst="rect">
                  <a:avLst/>
                </a:prstGeom>
                <a:noFill/>
                <a:ln w="28575">
                  <a:solidFill>
                    <a:srgbClr val="FF0000"/>
                  </a:solidFill>
                </a:ln>
              </p:spPr>
              <p:txBody>
                <a:bodyPr wrap="square" rtlCol="0">
                  <a:spAutoFit/>
                </a:bodyPr>
                <a:lstStyle/>
                <a:p>
                  <a:pPr algn="ctr"/>
                  <a:r>
                    <a:rPr kumimoji="1" lang="en-US" altLang="ja-JP" sz="1600" dirty="0"/>
                    <a:t>   UTokyo Wi-Fi, </a:t>
                  </a:r>
                  <a:r>
                    <a:rPr kumimoji="1" lang="en-US" altLang="ja-JP" sz="1600" dirty="0" err="1"/>
                    <a:t>eduroam</a:t>
                  </a:r>
                  <a:endParaRPr kumimoji="1" lang="ja-JP" altLang="en-US" sz="1600" dirty="0"/>
                </a:p>
              </p:txBody>
            </p:sp>
            <p:sp>
              <p:nvSpPr>
                <p:cNvPr id="26" name="テキスト ボックス 25">
                  <a:hlinkClick r:id="rId12"/>
                  <a:extLst>
                    <a:ext uri="{FF2B5EF4-FFF2-40B4-BE49-F238E27FC236}">
                      <a16:creationId xmlns:a16="http://schemas.microsoft.com/office/drawing/2014/main" id="{3BD136FB-FA4C-87F4-BD3D-35B590399D07}"/>
                    </a:ext>
                  </a:extLst>
                </p:cNvPr>
                <p:cNvSpPr txBox="1"/>
                <p:nvPr/>
              </p:nvSpPr>
              <p:spPr>
                <a:xfrm>
                  <a:off x="349610" y="4497365"/>
                  <a:ext cx="1739579" cy="276999"/>
                </a:xfrm>
                <a:prstGeom prst="rect">
                  <a:avLst/>
                </a:prstGeom>
                <a:noFill/>
                <a:ln w="28575">
                  <a:solidFill>
                    <a:srgbClr val="FF0000"/>
                  </a:solidFill>
                </a:ln>
              </p:spPr>
              <p:txBody>
                <a:bodyPr wrap="none" rtlCol="0">
                  <a:spAutoFit/>
                </a:bodyPr>
                <a:lstStyle/>
                <a:p>
                  <a:r>
                    <a:rPr lang="en-US" altLang="ja-JP" sz="1200" dirty="0"/>
                    <a:t>Wi-Fi</a:t>
                  </a:r>
                  <a:r>
                    <a:rPr lang="ja-JP" altLang="en-US" sz="1200" dirty="0"/>
                    <a:t>用アカウント発行</a:t>
                  </a:r>
                  <a:endParaRPr kumimoji="1" lang="ja-JP" altLang="en-US" sz="1200" dirty="0"/>
                </a:p>
              </p:txBody>
            </p:sp>
            <p:cxnSp>
              <p:nvCxnSpPr>
                <p:cNvPr id="27" name="直線矢印コネクタ 26">
                  <a:extLst>
                    <a:ext uri="{FF2B5EF4-FFF2-40B4-BE49-F238E27FC236}">
                      <a16:creationId xmlns:a16="http://schemas.microsoft.com/office/drawing/2014/main" id="{B29EF374-00F6-F854-9564-A77805A8CC16}"/>
                    </a:ext>
                  </a:extLst>
                </p:cNvPr>
                <p:cNvCxnSpPr>
                  <a:cxnSpLocks/>
                </p:cNvCxnSpPr>
                <p:nvPr/>
              </p:nvCxnSpPr>
              <p:spPr>
                <a:xfrm flipV="1">
                  <a:off x="1219398" y="4770873"/>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DE03255F-0B75-FB14-453C-AA51FC503C1F}"/>
                    </a:ext>
                  </a:extLst>
                </p:cNvPr>
                <p:cNvCxnSpPr>
                  <a:cxnSpLocks/>
                  <a:endCxn id="25" idx="2"/>
                </p:cNvCxnSpPr>
                <p:nvPr/>
              </p:nvCxnSpPr>
              <p:spPr>
                <a:xfrm flipV="1">
                  <a:off x="1219397" y="4085013"/>
                  <a:ext cx="1779" cy="419527"/>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grpSp>
        <p:pic>
          <p:nvPicPr>
            <p:cNvPr id="9" name="図 8" descr="ロゴ&#10;&#10;自動的に生成された説明">
              <a:hlinkClick r:id="rId13"/>
              <a:extLst>
                <a:ext uri="{FF2B5EF4-FFF2-40B4-BE49-F238E27FC236}">
                  <a16:creationId xmlns:a16="http://schemas.microsoft.com/office/drawing/2014/main" id="{A4D1CCBF-DAFF-9B72-67CE-C15CF6873B8E}"/>
                </a:ext>
              </a:extLst>
            </p:cNvPr>
            <p:cNvPicPr>
              <a:picLocks noChangeAspect="1"/>
            </p:cNvPicPr>
            <p:nvPr/>
          </p:nvPicPr>
          <p:blipFill>
            <a:blip r:embed="rId14"/>
            <a:stretch>
              <a:fillRect/>
            </a:stretch>
          </p:blipFill>
          <p:spPr>
            <a:xfrm>
              <a:off x="2816919" y="3979862"/>
              <a:ext cx="338554" cy="338554"/>
            </a:xfrm>
            <a:prstGeom prst="rect">
              <a:avLst/>
            </a:prstGeom>
          </p:spPr>
        </p:pic>
        <p:pic>
          <p:nvPicPr>
            <p:cNvPr id="10" name="図 9" descr="ロゴ&#10;&#10;自動的に生成された説明">
              <a:hlinkClick r:id="rId15"/>
              <a:extLst>
                <a:ext uri="{FF2B5EF4-FFF2-40B4-BE49-F238E27FC236}">
                  <a16:creationId xmlns:a16="http://schemas.microsoft.com/office/drawing/2014/main" id="{24493AAB-2CAF-53D1-F5D1-4F1E83529185}"/>
                </a:ext>
              </a:extLst>
            </p:cNvPr>
            <p:cNvPicPr>
              <a:picLocks noChangeAspect="1"/>
            </p:cNvPicPr>
            <p:nvPr/>
          </p:nvPicPr>
          <p:blipFill>
            <a:blip r:embed="rId14"/>
            <a:stretch>
              <a:fillRect/>
            </a:stretch>
          </p:blipFill>
          <p:spPr>
            <a:xfrm>
              <a:off x="4880585" y="3985883"/>
              <a:ext cx="338554" cy="338554"/>
            </a:xfrm>
            <a:prstGeom prst="rect">
              <a:avLst/>
            </a:prstGeom>
          </p:spPr>
        </p:pic>
        <p:pic>
          <p:nvPicPr>
            <p:cNvPr id="11" name="図 10" descr="ロゴ&#10;&#10;自動的に生成された説明">
              <a:hlinkClick r:id="rId16"/>
              <a:extLst>
                <a:ext uri="{FF2B5EF4-FFF2-40B4-BE49-F238E27FC236}">
                  <a16:creationId xmlns:a16="http://schemas.microsoft.com/office/drawing/2014/main" id="{806917C5-8A9E-0C7E-4896-6263723CED7E}"/>
                </a:ext>
              </a:extLst>
            </p:cNvPr>
            <p:cNvPicPr>
              <a:picLocks noChangeAspect="1"/>
            </p:cNvPicPr>
            <p:nvPr/>
          </p:nvPicPr>
          <p:blipFill>
            <a:blip r:embed="rId14"/>
            <a:stretch>
              <a:fillRect/>
            </a:stretch>
          </p:blipFill>
          <p:spPr>
            <a:xfrm>
              <a:off x="6230252" y="3985883"/>
              <a:ext cx="338554" cy="338554"/>
            </a:xfrm>
            <a:prstGeom prst="rect">
              <a:avLst/>
            </a:prstGeom>
          </p:spPr>
        </p:pic>
        <p:pic>
          <p:nvPicPr>
            <p:cNvPr id="12" name="図 11" descr="ロゴ&#10;&#10;自動的に生成された説明">
              <a:hlinkClick r:id="rId17"/>
              <a:extLst>
                <a:ext uri="{FF2B5EF4-FFF2-40B4-BE49-F238E27FC236}">
                  <a16:creationId xmlns:a16="http://schemas.microsoft.com/office/drawing/2014/main" id="{347AC200-E029-81C5-42A1-94D6926ED7C0}"/>
                </a:ext>
              </a:extLst>
            </p:cNvPr>
            <p:cNvPicPr>
              <a:picLocks noChangeAspect="1"/>
            </p:cNvPicPr>
            <p:nvPr/>
          </p:nvPicPr>
          <p:blipFill>
            <a:blip r:embed="rId14"/>
            <a:stretch>
              <a:fillRect/>
            </a:stretch>
          </p:blipFill>
          <p:spPr>
            <a:xfrm>
              <a:off x="7700658" y="3985883"/>
              <a:ext cx="338554" cy="338554"/>
            </a:xfrm>
            <a:prstGeom prst="rect">
              <a:avLst/>
            </a:prstGeom>
          </p:spPr>
        </p:pic>
        <p:pic>
          <p:nvPicPr>
            <p:cNvPr id="13" name="図 12" descr="ロゴ&#10;&#10;自動的に生成された説明">
              <a:hlinkClick r:id="rId18"/>
              <a:extLst>
                <a:ext uri="{FF2B5EF4-FFF2-40B4-BE49-F238E27FC236}">
                  <a16:creationId xmlns:a16="http://schemas.microsoft.com/office/drawing/2014/main" id="{B643065B-3C9E-A266-ABFE-4B826A440E29}"/>
                </a:ext>
              </a:extLst>
            </p:cNvPr>
            <p:cNvPicPr>
              <a:picLocks noChangeAspect="1"/>
            </p:cNvPicPr>
            <p:nvPr/>
          </p:nvPicPr>
          <p:blipFill>
            <a:blip r:embed="rId14"/>
            <a:stretch>
              <a:fillRect/>
            </a:stretch>
          </p:blipFill>
          <p:spPr>
            <a:xfrm>
              <a:off x="9357952" y="3979862"/>
              <a:ext cx="338554" cy="338554"/>
            </a:xfrm>
            <a:prstGeom prst="rect">
              <a:avLst/>
            </a:prstGeom>
          </p:spPr>
        </p:pic>
        <p:pic>
          <p:nvPicPr>
            <p:cNvPr id="14" name="図 13" descr="ロゴ&#10;&#10;自動的に生成された説明">
              <a:hlinkClick r:id="rId19"/>
              <a:extLst>
                <a:ext uri="{FF2B5EF4-FFF2-40B4-BE49-F238E27FC236}">
                  <a16:creationId xmlns:a16="http://schemas.microsoft.com/office/drawing/2014/main" id="{6F2ABD05-79E7-0504-17FB-E935D910CF37}"/>
                </a:ext>
              </a:extLst>
            </p:cNvPr>
            <p:cNvPicPr>
              <a:picLocks noChangeAspect="1"/>
            </p:cNvPicPr>
            <p:nvPr/>
          </p:nvPicPr>
          <p:blipFill>
            <a:blip r:embed="rId14"/>
            <a:stretch>
              <a:fillRect/>
            </a:stretch>
          </p:blipFill>
          <p:spPr>
            <a:xfrm>
              <a:off x="11531905" y="3979862"/>
              <a:ext cx="338554" cy="338554"/>
            </a:xfrm>
            <a:prstGeom prst="rect">
              <a:avLst/>
            </a:prstGeom>
          </p:spPr>
        </p:pic>
        <p:pic>
          <p:nvPicPr>
            <p:cNvPr id="15" name="図 14" descr="ロゴ&#10;&#10;自動的に生成された説明">
              <a:hlinkClick r:id="rId11"/>
              <a:extLst>
                <a:ext uri="{FF2B5EF4-FFF2-40B4-BE49-F238E27FC236}">
                  <a16:creationId xmlns:a16="http://schemas.microsoft.com/office/drawing/2014/main" id="{9962290B-7225-9297-6D8E-1EBEB4F39375}"/>
                </a:ext>
              </a:extLst>
            </p:cNvPr>
            <p:cNvPicPr>
              <a:picLocks noChangeAspect="1"/>
            </p:cNvPicPr>
            <p:nvPr/>
          </p:nvPicPr>
          <p:blipFill>
            <a:blip r:embed="rId14"/>
            <a:stretch>
              <a:fillRect/>
            </a:stretch>
          </p:blipFill>
          <p:spPr>
            <a:xfrm>
              <a:off x="1730082" y="4367271"/>
              <a:ext cx="338554" cy="338554"/>
            </a:xfrm>
            <a:prstGeom prst="rect">
              <a:avLst/>
            </a:prstGeom>
          </p:spPr>
        </p:pic>
        <p:pic>
          <p:nvPicPr>
            <p:cNvPr id="16" name="図 15" descr="ロゴ&#10;&#10;自動的に生成された説明">
              <a:hlinkClick r:id="rId20"/>
              <a:extLst>
                <a:ext uri="{FF2B5EF4-FFF2-40B4-BE49-F238E27FC236}">
                  <a16:creationId xmlns:a16="http://schemas.microsoft.com/office/drawing/2014/main" id="{0F1DE2C3-89AE-3A61-E7E7-6B0944F7757F}"/>
                </a:ext>
              </a:extLst>
            </p:cNvPr>
            <p:cNvPicPr>
              <a:picLocks noChangeAspect="1"/>
            </p:cNvPicPr>
            <p:nvPr/>
          </p:nvPicPr>
          <p:blipFill>
            <a:blip r:embed="rId14"/>
            <a:stretch>
              <a:fillRect/>
            </a:stretch>
          </p:blipFill>
          <p:spPr>
            <a:xfrm>
              <a:off x="321540" y="5208880"/>
              <a:ext cx="338554" cy="338554"/>
            </a:xfrm>
            <a:prstGeom prst="rect">
              <a:avLst/>
            </a:prstGeom>
          </p:spPr>
        </p:pic>
      </p:grpSp>
    </p:spTree>
    <p:extLst>
      <p:ext uri="{BB962C8B-B14F-4D97-AF65-F5344CB8AC3E}">
        <p14:creationId xmlns:p14="http://schemas.microsoft.com/office/powerpoint/2010/main" val="13196507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テキスト プレースホルダー 8">
            <a:extLst>
              <a:ext uri="{FF2B5EF4-FFF2-40B4-BE49-F238E27FC236}">
                <a16:creationId xmlns:a16="http://schemas.microsoft.com/office/drawing/2014/main" id="{4CAC554C-2A58-9D68-BF50-BC4619515CAE}"/>
              </a:ext>
            </a:extLst>
          </p:cNvPr>
          <p:cNvSpPr>
            <a:spLocks noGrp="1"/>
          </p:cNvSpPr>
          <p:nvPr>
            <p:ph type="body" idx="4294967295"/>
          </p:nvPr>
        </p:nvSpPr>
        <p:spPr>
          <a:xfrm>
            <a:off x="161924" y="1825625"/>
            <a:ext cx="6686551" cy="4351338"/>
          </a:xfrm>
        </p:spPr>
        <p:txBody>
          <a:bodyPr/>
          <a:lstStyle/>
          <a:p>
            <a:r>
              <a:rPr lang="ja-JP" altLang="en-US" dirty="0"/>
              <a:t>アカウント発行ページで「新規申請」を押す</a:t>
            </a:r>
            <a:endParaRPr lang="en-US" altLang="ja-JP" dirty="0"/>
          </a:p>
          <a:p>
            <a:r>
              <a:rPr lang="en-US" altLang="ja-JP" dirty="0"/>
              <a:t>Email</a:t>
            </a:r>
            <a:r>
              <a:rPr lang="ja-JP" altLang="en-US" dirty="0"/>
              <a:t>で</a:t>
            </a:r>
            <a:r>
              <a:rPr lang="en-US" altLang="ja-JP" dirty="0">
                <a:solidFill>
                  <a:srgbClr val="0070C0"/>
                </a:solidFill>
              </a:rPr>
              <a:t>Wi-Fi</a:t>
            </a:r>
            <a:r>
              <a:rPr lang="ja-JP" altLang="en-US" dirty="0">
                <a:solidFill>
                  <a:srgbClr val="0070C0"/>
                </a:solidFill>
              </a:rPr>
              <a:t>専用</a:t>
            </a:r>
            <a:r>
              <a:rPr lang="ja-JP" altLang="en-US" dirty="0"/>
              <a:t>の</a:t>
            </a:r>
            <a:endParaRPr lang="en-US" altLang="ja-JP" dirty="0"/>
          </a:p>
          <a:p>
            <a:pPr lvl="1"/>
            <a:r>
              <a:rPr lang="ja-JP" altLang="en-US" dirty="0"/>
              <a:t>ユーザ名（</a:t>
            </a:r>
            <a:r>
              <a:rPr lang="en-US" altLang="ja-JP" dirty="0">
                <a:solidFill>
                  <a:srgbClr val="0070C0"/>
                </a:solidFill>
              </a:rPr>
              <a:t>u24XXXXXX@wifi.u-tokyo.ac.jp</a:t>
            </a:r>
            <a:r>
              <a:rPr lang="ja-JP" altLang="en-US" dirty="0"/>
              <a:t>）</a:t>
            </a:r>
            <a:endParaRPr lang="en-US" altLang="ja-JP" dirty="0"/>
          </a:p>
          <a:p>
            <a:pPr lvl="1"/>
            <a:r>
              <a:rPr lang="ja-JP" altLang="en-US" dirty="0"/>
              <a:t>パスワード</a:t>
            </a:r>
            <a:endParaRPr lang="en-US" altLang="ja-JP" dirty="0"/>
          </a:p>
          <a:p>
            <a:pPr lvl="1"/>
            <a:r>
              <a:rPr lang="ja-JP" altLang="en-US" dirty="0"/>
              <a:t>が送られてきます</a:t>
            </a:r>
            <a:endParaRPr lang="en-US" altLang="ja-JP" dirty="0"/>
          </a:p>
        </p:txBody>
      </p:sp>
      <p:sp>
        <p:nvSpPr>
          <p:cNvPr id="2" name="タイトル 1">
            <a:extLst>
              <a:ext uri="{FF2B5EF4-FFF2-40B4-BE49-F238E27FC236}">
                <a16:creationId xmlns:a16="http://schemas.microsoft.com/office/drawing/2014/main" id="{5B8B752B-5623-0D17-3693-C5E0F8D084F9}"/>
              </a:ext>
            </a:extLst>
          </p:cNvPr>
          <p:cNvSpPr>
            <a:spLocks noGrp="1"/>
          </p:cNvSpPr>
          <p:nvPr>
            <p:ph type="title"/>
          </p:nvPr>
        </p:nvSpPr>
        <p:spPr/>
        <p:txBody>
          <a:bodyPr/>
          <a:lstStyle/>
          <a:p>
            <a:r>
              <a:rPr kumimoji="1" lang="en-US" altLang="ja-JP" dirty="0"/>
              <a:t>Wi-Fi</a:t>
            </a:r>
            <a:r>
              <a:rPr kumimoji="1" lang="ja-JP" altLang="en-US" dirty="0"/>
              <a:t>用アカウント発行ページ</a:t>
            </a:r>
          </a:p>
        </p:txBody>
      </p:sp>
      <p:sp>
        <p:nvSpPr>
          <p:cNvPr id="4" name="日付プレースホルダー 3">
            <a:extLst>
              <a:ext uri="{FF2B5EF4-FFF2-40B4-BE49-F238E27FC236}">
                <a16:creationId xmlns:a16="http://schemas.microsoft.com/office/drawing/2014/main" id="{77CBE572-7233-92CA-4CB5-4538ADDAA5F5}"/>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1435BD3B-B348-A490-5573-A61F0A2E4D10}"/>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DD1ABF1D-1E09-38FB-B541-E395062EEE0C}"/>
              </a:ext>
            </a:extLst>
          </p:cNvPr>
          <p:cNvSpPr>
            <a:spLocks noGrp="1"/>
          </p:cNvSpPr>
          <p:nvPr>
            <p:ph type="sldNum" sz="quarter" idx="12"/>
          </p:nvPr>
        </p:nvSpPr>
        <p:spPr/>
        <p:txBody>
          <a:bodyPr/>
          <a:lstStyle/>
          <a:p>
            <a:fld id="{55E32C41-2E12-F042-B05A-CBC2BA75F68F}" type="slidenum">
              <a:rPr kumimoji="1" lang="ja-JP" altLang="en-US" smtClean="0"/>
              <a:t>29</a:t>
            </a:fld>
            <a:endParaRPr kumimoji="1" lang="ja-JP" altLang="en-US"/>
          </a:p>
        </p:txBody>
      </p:sp>
      <p:pic>
        <p:nvPicPr>
          <p:cNvPr id="11" name="wi-fi-merged-1709654270417">
            <a:hlinkClick r:id="" action="ppaction://media"/>
            <a:extLst>
              <a:ext uri="{FF2B5EF4-FFF2-40B4-BE49-F238E27FC236}">
                <a16:creationId xmlns:a16="http://schemas.microsoft.com/office/drawing/2014/main" id="{9DBDE40B-6766-FF45-097A-AE7BFC07831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441144" y="2441575"/>
            <a:ext cx="5674656" cy="3311525"/>
          </a:xfrm>
        </p:spPr>
      </p:pic>
      <p:grpSp>
        <p:nvGrpSpPr>
          <p:cNvPr id="12" name="グループ化 11">
            <a:extLst>
              <a:ext uri="{FF2B5EF4-FFF2-40B4-BE49-F238E27FC236}">
                <a16:creationId xmlns:a16="http://schemas.microsoft.com/office/drawing/2014/main" id="{BB0D0F6E-A8C9-B2A1-3FC1-BCD42E4F5DAB}"/>
              </a:ext>
            </a:extLst>
          </p:cNvPr>
          <p:cNvGrpSpPr/>
          <p:nvPr/>
        </p:nvGrpSpPr>
        <p:grpSpPr>
          <a:xfrm>
            <a:off x="6848475" y="1749287"/>
            <a:ext cx="4715330" cy="617676"/>
            <a:chOff x="1374140" y="1705313"/>
            <a:chExt cx="4715330" cy="617676"/>
          </a:xfrm>
        </p:grpSpPr>
        <p:sp>
          <p:nvSpPr>
            <p:cNvPr id="13" name="テキスト ボックス 12">
              <a:hlinkClick r:id="rId5"/>
              <a:extLst>
                <a:ext uri="{FF2B5EF4-FFF2-40B4-BE49-F238E27FC236}">
                  <a16:creationId xmlns:a16="http://schemas.microsoft.com/office/drawing/2014/main" id="{AAC5C34A-CC91-FB4B-7ED9-CA320FA05907}"/>
                </a:ext>
              </a:extLst>
            </p:cNvPr>
            <p:cNvSpPr txBox="1"/>
            <p:nvPr/>
          </p:nvSpPr>
          <p:spPr>
            <a:xfrm>
              <a:off x="1374140" y="1717894"/>
              <a:ext cx="4447540" cy="584775"/>
            </a:xfrm>
            <a:prstGeom prst="rect">
              <a:avLst/>
            </a:prstGeom>
            <a:noFill/>
            <a:ln w="9525">
              <a:solidFill>
                <a:schemeClr val="tx1"/>
              </a:solidFill>
            </a:ln>
          </p:spPr>
          <p:txBody>
            <a:bodyPr wrap="square">
              <a:spAutoFit/>
            </a:bodyPr>
            <a:lstStyle/>
            <a:p>
              <a:r>
                <a:rPr lang="en-US" altLang="ja-JP" sz="3200" dirty="0" err="1"/>
                <a:t>utelecon</a:t>
              </a:r>
              <a:r>
                <a:rPr lang="en-US" altLang="ja-JP" sz="3200" dirty="0"/>
                <a:t> </a:t>
              </a:r>
              <a:r>
                <a:rPr lang="en-US" altLang="ja-JP" sz="3200" dirty="0" err="1"/>
                <a:t>wifi</a:t>
              </a:r>
              <a:r>
                <a:rPr lang="en-US" altLang="ja-JP" sz="3200" dirty="0"/>
                <a:t> </a:t>
              </a:r>
            </a:p>
          </p:txBody>
        </p:sp>
        <p:pic>
          <p:nvPicPr>
            <p:cNvPr id="14" name="図 13" descr="アイコン&#10;&#10;自動的に生成された説明">
              <a:extLst>
                <a:ext uri="{FF2B5EF4-FFF2-40B4-BE49-F238E27FC236}">
                  <a16:creationId xmlns:a16="http://schemas.microsoft.com/office/drawing/2014/main" id="{F78F812D-B786-54DE-DF4B-F5D2BF8B5EB3}"/>
                </a:ext>
              </a:extLst>
            </p:cNvPr>
            <p:cNvPicPr>
              <a:picLocks noChangeAspect="1"/>
            </p:cNvPicPr>
            <p:nvPr/>
          </p:nvPicPr>
          <p:blipFill>
            <a:blip r:embed="rId6"/>
            <a:stretch>
              <a:fillRect/>
            </a:stretch>
          </p:blipFill>
          <p:spPr>
            <a:xfrm flipH="1">
              <a:off x="5553890" y="1705313"/>
              <a:ext cx="535580" cy="617676"/>
            </a:xfrm>
            <a:prstGeom prst="rect">
              <a:avLst/>
            </a:prstGeom>
          </p:spPr>
        </p:pic>
      </p:grpSp>
    </p:spTree>
    <p:extLst>
      <p:ext uri="{BB962C8B-B14F-4D97-AF65-F5344CB8AC3E}">
        <p14:creationId xmlns:p14="http://schemas.microsoft.com/office/powerpoint/2010/main" val="815882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1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E4A571-0E77-E11A-8316-307C3CB333DD}"/>
            </a:ext>
          </a:extLst>
        </p:cNvPr>
        <p:cNvGrpSpPr/>
        <p:nvPr/>
      </p:nvGrpSpPr>
      <p:grpSpPr>
        <a:xfrm>
          <a:off x="0" y="0"/>
          <a:ext cx="0" cy="0"/>
          <a:chOff x="0" y="0"/>
          <a:chExt cx="0" cy="0"/>
        </a:xfrm>
      </p:grpSpPr>
      <p:grpSp>
        <p:nvGrpSpPr>
          <p:cNvPr id="13" name="グループ化 12">
            <a:extLst>
              <a:ext uri="{FF2B5EF4-FFF2-40B4-BE49-F238E27FC236}">
                <a16:creationId xmlns:a16="http://schemas.microsoft.com/office/drawing/2014/main" id="{CD3DEBEC-A3F2-5D05-A123-2CA0C7D16552}"/>
              </a:ext>
            </a:extLst>
          </p:cNvPr>
          <p:cNvGrpSpPr/>
          <p:nvPr/>
        </p:nvGrpSpPr>
        <p:grpSpPr>
          <a:xfrm>
            <a:off x="321540" y="3699820"/>
            <a:ext cx="11548919" cy="1847614"/>
            <a:chOff x="321540" y="3699820"/>
            <a:chExt cx="11548919" cy="1847614"/>
          </a:xfrm>
        </p:grpSpPr>
        <p:grpSp>
          <p:nvGrpSpPr>
            <p:cNvPr id="15" name="グループ化 14">
              <a:extLst>
                <a:ext uri="{FF2B5EF4-FFF2-40B4-BE49-F238E27FC236}">
                  <a16:creationId xmlns:a16="http://schemas.microsoft.com/office/drawing/2014/main" id="{A6D6FD01-B54A-3E49-C74D-D347938BFC5F}"/>
                </a:ext>
              </a:extLst>
            </p:cNvPr>
            <p:cNvGrpSpPr/>
            <p:nvPr/>
          </p:nvGrpSpPr>
          <p:grpSpPr>
            <a:xfrm>
              <a:off x="321540" y="3699820"/>
              <a:ext cx="11548919" cy="1837233"/>
              <a:chOff x="349610" y="3500238"/>
              <a:chExt cx="11548919" cy="1837233"/>
            </a:xfrm>
          </p:grpSpPr>
          <p:sp>
            <p:nvSpPr>
              <p:cNvPr id="62" name="テキスト ボックス 61">
                <a:hlinkClick r:id="rId2"/>
                <a:extLst>
                  <a:ext uri="{FF2B5EF4-FFF2-40B4-BE49-F238E27FC236}">
                    <a16:creationId xmlns:a16="http://schemas.microsoft.com/office/drawing/2014/main" id="{4307FB7D-4875-BDE7-AEB3-5D9F861B23A4}"/>
                  </a:ext>
                </a:extLst>
              </p:cNvPr>
              <p:cNvSpPr txBox="1"/>
              <p:nvPr/>
            </p:nvSpPr>
            <p:spPr>
              <a:xfrm>
                <a:off x="349610" y="4998917"/>
                <a:ext cx="11548919" cy="338554"/>
              </a:xfrm>
              <a:prstGeom prst="rect">
                <a:avLst/>
              </a:prstGeom>
              <a:noFill/>
              <a:ln>
                <a:solidFill>
                  <a:schemeClr val="tx1"/>
                </a:solidFill>
              </a:ln>
            </p:spPr>
            <p:txBody>
              <a:bodyPr wrap="square" rtlCol="0">
                <a:spAutoFit/>
              </a:bodyPr>
              <a:lstStyle/>
              <a:p>
                <a:pPr algn="ctr"/>
                <a:r>
                  <a:rPr kumimoji="1" lang="en-US" altLang="ja-JP" sz="1600" b="1" dirty="0"/>
                  <a:t>UTokyo Account (</a:t>
                </a:r>
                <a:r>
                  <a:rPr kumimoji="1" lang="en-US" altLang="ja-JP" sz="1600" b="1" dirty="0" err="1"/>
                  <a:t>utac</a:t>
                </a:r>
                <a:r>
                  <a:rPr kumimoji="1" lang="en-US" altLang="ja-JP" sz="1600" b="1" dirty="0"/>
                  <a:t>)</a:t>
                </a:r>
                <a:endParaRPr kumimoji="1" lang="ja-JP" altLang="en-US" sz="1600" b="1" dirty="0"/>
              </a:p>
            </p:txBody>
          </p:sp>
          <p:grpSp>
            <p:nvGrpSpPr>
              <p:cNvPr id="63" name="グループ化 62">
                <a:extLst>
                  <a:ext uri="{FF2B5EF4-FFF2-40B4-BE49-F238E27FC236}">
                    <a16:creationId xmlns:a16="http://schemas.microsoft.com/office/drawing/2014/main" id="{01A9951D-DCA9-3B68-7DFC-BBB5763D8BC6}"/>
                  </a:ext>
                </a:extLst>
              </p:cNvPr>
              <p:cNvGrpSpPr/>
              <p:nvPr/>
            </p:nvGrpSpPr>
            <p:grpSpPr>
              <a:xfrm>
                <a:off x="9856816" y="4131527"/>
                <a:ext cx="2041713" cy="867390"/>
                <a:chOff x="9856816" y="4131527"/>
                <a:chExt cx="2041713" cy="867390"/>
              </a:xfrm>
            </p:grpSpPr>
            <p:sp>
              <p:nvSpPr>
                <p:cNvPr id="97" name="テキスト ボックス 96">
                  <a:hlinkClick r:id="rId3"/>
                  <a:extLst>
                    <a:ext uri="{FF2B5EF4-FFF2-40B4-BE49-F238E27FC236}">
                      <a16:creationId xmlns:a16="http://schemas.microsoft.com/office/drawing/2014/main" id="{27421808-ED03-9E8F-AE3E-506CAF8DC515}"/>
                    </a:ext>
                  </a:extLst>
                </p:cNvPr>
                <p:cNvSpPr txBox="1"/>
                <p:nvPr/>
              </p:nvSpPr>
              <p:spPr>
                <a:xfrm>
                  <a:off x="9856816" y="4131527"/>
                  <a:ext cx="2041713" cy="646331"/>
                </a:xfrm>
                <a:prstGeom prst="rect">
                  <a:avLst/>
                </a:prstGeom>
                <a:noFill/>
                <a:ln>
                  <a:solidFill>
                    <a:schemeClr val="tx1"/>
                  </a:solidFill>
                </a:ln>
              </p:spPr>
              <p:txBody>
                <a:bodyPr wrap="none" rtlCol="0">
                  <a:spAutoFit/>
                </a:bodyPr>
                <a:lstStyle/>
                <a:p>
                  <a:r>
                    <a:rPr kumimoji="1" lang="en-US" altLang="ja-JP" sz="3600" b="1" dirty="0">
                      <a:solidFill>
                        <a:schemeClr val="tx1">
                          <a:lumMod val="50000"/>
                          <a:lumOff val="50000"/>
                        </a:schemeClr>
                      </a:solidFill>
                    </a:rPr>
                    <a:t>Microsoft</a:t>
                  </a:r>
                  <a:endParaRPr kumimoji="1" lang="ja-JP" altLang="en-US" sz="3600" b="1" dirty="0">
                    <a:solidFill>
                      <a:schemeClr val="tx1">
                        <a:lumMod val="50000"/>
                        <a:lumOff val="50000"/>
                      </a:schemeClr>
                    </a:solidFill>
                  </a:endParaRPr>
                </a:p>
              </p:txBody>
            </p:sp>
            <p:cxnSp>
              <p:nvCxnSpPr>
                <p:cNvPr id="98" name="直線矢印コネクタ 97">
                  <a:extLst>
                    <a:ext uri="{FF2B5EF4-FFF2-40B4-BE49-F238E27FC236}">
                      <a16:creationId xmlns:a16="http://schemas.microsoft.com/office/drawing/2014/main" id="{570C3597-DD6B-4666-6507-2B0C9F5C8F72}"/>
                    </a:ext>
                  </a:extLst>
                </p:cNvPr>
                <p:cNvCxnSpPr>
                  <a:cxnSpLocks/>
                  <a:endCxn id="97" idx="2"/>
                </p:cNvCxnSpPr>
                <p:nvPr/>
              </p:nvCxnSpPr>
              <p:spPr>
                <a:xfrm flipV="1">
                  <a:off x="10877672" y="4777858"/>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6" name="グループ化 65">
                <a:extLst>
                  <a:ext uri="{FF2B5EF4-FFF2-40B4-BE49-F238E27FC236}">
                    <a16:creationId xmlns:a16="http://schemas.microsoft.com/office/drawing/2014/main" id="{4EA79A03-34AD-8385-10A0-8909050EA8DA}"/>
                  </a:ext>
                </a:extLst>
              </p:cNvPr>
              <p:cNvGrpSpPr/>
              <p:nvPr/>
            </p:nvGrpSpPr>
            <p:grpSpPr>
              <a:xfrm>
                <a:off x="8203668" y="4131527"/>
                <a:ext cx="1516762" cy="863899"/>
                <a:chOff x="8203668" y="4131527"/>
                <a:chExt cx="1516762" cy="863899"/>
              </a:xfrm>
            </p:grpSpPr>
            <p:sp>
              <p:nvSpPr>
                <p:cNvPr id="95" name="テキスト ボックス 94">
                  <a:hlinkClick r:id="rId4"/>
                  <a:extLst>
                    <a:ext uri="{FF2B5EF4-FFF2-40B4-BE49-F238E27FC236}">
                      <a16:creationId xmlns:a16="http://schemas.microsoft.com/office/drawing/2014/main" id="{418E9FED-364C-5136-A5E9-C7BDEB2E78B9}"/>
                    </a:ext>
                  </a:extLst>
                </p:cNvPr>
                <p:cNvSpPr txBox="1"/>
                <p:nvPr/>
              </p:nvSpPr>
              <p:spPr>
                <a:xfrm>
                  <a:off x="8203668" y="4131527"/>
                  <a:ext cx="1516762" cy="646331"/>
                </a:xfrm>
                <a:prstGeom prst="rect">
                  <a:avLst/>
                </a:prstGeom>
                <a:noFill/>
                <a:ln>
                  <a:solidFill>
                    <a:schemeClr val="tx1"/>
                  </a:solidFill>
                </a:ln>
              </p:spPr>
              <p:txBody>
                <a:bodyPr wrap="none" rtlCol="0">
                  <a:spAutoFit/>
                </a:bodyPr>
                <a:lstStyle/>
                <a:p>
                  <a:r>
                    <a:rPr kumimoji="1" lang="en-US" altLang="ja-JP" sz="3600" dirty="0">
                      <a:solidFill>
                        <a:srgbClr val="0066FF"/>
                      </a:solidFill>
                    </a:rPr>
                    <a:t>G</a:t>
                  </a:r>
                  <a:r>
                    <a:rPr kumimoji="1" lang="en-US" altLang="ja-JP" sz="3600" dirty="0">
                      <a:solidFill>
                        <a:srgbClr val="FF0000"/>
                      </a:solidFill>
                    </a:rPr>
                    <a:t>o</a:t>
                  </a:r>
                  <a:r>
                    <a:rPr kumimoji="1" lang="en-US" altLang="ja-JP" sz="3600" dirty="0">
                      <a:solidFill>
                        <a:srgbClr val="FFC000"/>
                      </a:solidFill>
                    </a:rPr>
                    <a:t>o</a:t>
                  </a:r>
                  <a:r>
                    <a:rPr kumimoji="1" lang="en-US" altLang="ja-JP" sz="3600" dirty="0">
                      <a:solidFill>
                        <a:srgbClr val="0066FF"/>
                      </a:solidFill>
                    </a:rPr>
                    <a:t>g</a:t>
                  </a:r>
                  <a:r>
                    <a:rPr kumimoji="1" lang="en-US" altLang="ja-JP" sz="3600" dirty="0">
                      <a:solidFill>
                        <a:srgbClr val="00B050"/>
                      </a:solidFill>
                    </a:rPr>
                    <a:t>l</a:t>
                  </a:r>
                  <a:r>
                    <a:rPr kumimoji="1" lang="en-US" altLang="ja-JP" sz="3600" dirty="0">
                      <a:solidFill>
                        <a:srgbClr val="FF0000"/>
                      </a:solidFill>
                    </a:rPr>
                    <a:t>e</a:t>
                  </a:r>
                  <a:endParaRPr kumimoji="1" lang="ja-JP" altLang="en-US" sz="3600" dirty="0">
                    <a:solidFill>
                      <a:srgbClr val="FF0000"/>
                    </a:solidFill>
                  </a:endParaRPr>
                </a:p>
              </p:txBody>
            </p:sp>
            <p:cxnSp>
              <p:nvCxnSpPr>
                <p:cNvPr id="96" name="直線矢印コネクタ 95">
                  <a:extLst>
                    <a:ext uri="{FF2B5EF4-FFF2-40B4-BE49-F238E27FC236}">
                      <a16:creationId xmlns:a16="http://schemas.microsoft.com/office/drawing/2014/main" id="{8250AA4F-26D7-79D4-3BFA-9B066EFDED90}"/>
                    </a:ext>
                  </a:extLst>
                </p:cNvPr>
                <p:cNvCxnSpPr>
                  <a:cxnSpLocks/>
                </p:cNvCxnSpPr>
                <p:nvPr/>
              </p:nvCxnSpPr>
              <p:spPr>
                <a:xfrm flipV="1">
                  <a:off x="8962048" y="4774367"/>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7" name="グループ化 66">
                <a:extLst>
                  <a:ext uri="{FF2B5EF4-FFF2-40B4-BE49-F238E27FC236}">
                    <a16:creationId xmlns:a16="http://schemas.microsoft.com/office/drawing/2014/main" id="{E48A1348-2DB8-95DE-6D2A-A74761C72483}"/>
                  </a:ext>
                </a:extLst>
              </p:cNvPr>
              <p:cNvGrpSpPr/>
              <p:nvPr/>
            </p:nvGrpSpPr>
            <p:grpSpPr>
              <a:xfrm>
                <a:off x="6733262" y="4131527"/>
                <a:ext cx="1334020" cy="863898"/>
                <a:chOff x="6733262" y="4131527"/>
                <a:chExt cx="1334020" cy="863898"/>
              </a:xfrm>
            </p:grpSpPr>
            <p:sp>
              <p:nvSpPr>
                <p:cNvPr id="86" name="テキスト ボックス 85">
                  <a:hlinkClick r:id="rId5"/>
                  <a:extLst>
                    <a:ext uri="{FF2B5EF4-FFF2-40B4-BE49-F238E27FC236}">
                      <a16:creationId xmlns:a16="http://schemas.microsoft.com/office/drawing/2014/main" id="{1D0CCAE0-EF33-C689-7E04-D0447A73FC70}"/>
                    </a:ext>
                  </a:extLst>
                </p:cNvPr>
                <p:cNvSpPr txBox="1"/>
                <p:nvPr/>
              </p:nvSpPr>
              <p:spPr>
                <a:xfrm>
                  <a:off x="6733262" y="4131527"/>
                  <a:ext cx="1334020" cy="646331"/>
                </a:xfrm>
                <a:prstGeom prst="rect">
                  <a:avLst/>
                </a:prstGeom>
                <a:solidFill>
                  <a:srgbClr val="8B217E"/>
                </a:solidFill>
                <a:ln>
                  <a:solidFill>
                    <a:schemeClr val="tx1"/>
                  </a:solidFill>
                </a:ln>
              </p:spPr>
              <p:txBody>
                <a:bodyPr wrap="none" rtlCol="0">
                  <a:spAutoFit/>
                </a:bodyPr>
                <a:lstStyle/>
                <a:p>
                  <a:r>
                    <a:rPr kumimoji="1" lang="en-US" altLang="ja-JP" sz="3600" b="1" dirty="0">
                      <a:solidFill>
                        <a:schemeClr val="bg1"/>
                      </a:solidFill>
                    </a:rPr>
                    <a:t> slack </a:t>
                  </a:r>
                  <a:endParaRPr kumimoji="1" lang="ja-JP" altLang="en-US" sz="3600" b="1" dirty="0">
                    <a:solidFill>
                      <a:schemeClr val="bg1"/>
                    </a:solidFill>
                  </a:endParaRPr>
                </a:p>
              </p:txBody>
            </p:sp>
            <p:cxnSp>
              <p:nvCxnSpPr>
                <p:cNvPr id="94" name="直線矢印コネクタ 93">
                  <a:extLst>
                    <a:ext uri="{FF2B5EF4-FFF2-40B4-BE49-F238E27FC236}">
                      <a16:creationId xmlns:a16="http://schemas.microsoft.com/office/drawing/2014/main" id="{1373AC22-367E-1737-B6D2-BACF358B4713}"/>
                    </a:ext>
                  </a:extLst>
                </p:cNvPr>
                <p:cNvCxnSpPr>
                  <a:cxnSpLocks/>
                </p:cNvCxnSpPr>
                <p:nvPr/>
              </p:nvCxnSpPr>
              <p:spPr>
                <a:xfrm flipV="1">
                  <a:off x="7400270" y="4774366"/>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8" name="グループ化 67">
                <a:extLst>
                  <a:ext uri="{FF2B5EF4-FFF2-40B4-BE49-F238E27FC236}">
                    <a16:creationId xmlns:a16="http://schemas.microsoft.com/office/drawing/2014/main" id="{A72CA798-8A09-7804-0ED9-E2F44FD8158D}"/>
                  </a:ext>
                </a:extLst>
              </p:cNvPr>
              <p:cNvGrpSpPr/>
              <p:nvPr/>
            </p:nvGrpSpPr>
            <p:grpSpPr>
              <a:xfrm>
                <a:off x="5383595" y="4131528"/>
                <a:ext cx="1213281" cy="870880"/>
                <a:chOff x="5383595" y="4131528"/>
                <a:chExt cx="1213281" cy="870880"/>
              </a:xfrm>
            </p:grpSpPr>
            <p:sp>
              <p:nvSpPr>
                <p:cNvPr id="83" name="テキスト ボックス 82">
                  <a:hlinkClick r:id="rId6"/>
                  <a:extLst>
                    <a:ext uri="{FF2B5EF4-FFF2-40B4-BE49-F238E27FC236}">
                      <a16:creationId xmlns:a16="http://schemas.microsoft.com/office/drawing/2014/main" id="{77380D89-87F9-DB90-76BD-4EC3667FF544}"/>
                    </a:ext>
                  </a:extLst>
                </p:cNvPr>
                <p:cNvSpPr txBox="1"/>
                <p:nvPr/>
              </p:nvSpPr>
              <p:spPr>
                <a:xfrm>
                  <a:off x="5383595" y="4131528"/>
                  <a:ext cx="1213281" cy="646331"/>
                </a:xfrm>
                <a:prstGeom prst="rect">
                  <a:avLst/>
                </a:prstGeom>
                <a:noFill/>
                <a:ln>
                  <a:solidFill>
                    <a:schemeClr val="tx1"/>
                  </a:solidFill>
                </a:ln>
              </p:spPr>
              <p:txBody>
                <a:bodyPr wrap="none" rtlCol="0">
                  <a:spAutoFit/>
                </a:bodyPr>
                <a:lstStyle/>
                <a:p>
                  <a:r>
                    <a:rPr kumimoji="1" lang="en-US" altLang="ja-JP" sz="3600" dirty="0">
                      <a:solidFill>
                        <a:srgbClr val="0066FF"/>
                      </a:solidFill>
                    </a:rPr>
                    <a:t>zoom</a:t>
                  </a:r>
                  <a:endParaRPr kumimoji="1" lang="ja-JP" altLang="en-US" sz="3600" dirty="0">
                    <a:solidFill>
                      <a:srgbClr val="0066FF"/>
                    </a:solidFill>
                  </a:endParaRPr>
                </a:p>
              </p:txBody>
            </p:sp>
            <p:cxnSp>
              <p:nvCxnSpPr>
                <p:cNvPr id="84" name="直線矢印コネクタ 83">
                  <a:extLst>
                    <a:ext uri="{FF2B5EF4-FFF2-40B4-BE49-F238E27FC236}">
                      <a16:creationId xmlns:a16="http://schemas.microsoft.com/office/drawing/2014/main" id="{2CD11382-E6C8-58EB-A1C4-EBBA35F14E42}"/>
                    </a:ext>
                  </a:extLst>
                </p:cNvPr>
                <p:cNvCxnSpPr>
                  <a:cxnSpLocks/>
                </p:cNvCxnSpPr>
                <p:nvPr/>
              </p:nvCxnSpPr>
              <p:spPr>
                <a:xfrm flipV="1">
                  <a:off x="5990235" y="4781349"/>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9" name="グループ化 68">
                <a:extLst>
                  <a:ext uri="{FF2B5EF4-FFF2-40B4-BE49-F238E27FC236}">
                    <a16:creationId xmlns:a16="http://schemas.microsoft.com/office/drawing/2014/main" id="{811992DB-B483-3B29-36CB-F7B4DF9D94EF}"/>
                  </a:ext>
                </a:extLst>
              </p:cNvPr>
              <p:cNvGrpSpPr/>
              <p:nvPr/>
            </p:nvGrpSpPr>
            <p:grpSpPr>
              <a:xfrm>
                <a:off x="3309479" y="4131531"/>
                <a:ext cx="1937730" cy="863893"/>
                <a:chOff x="3309479" y="4131531"/>
                <a:chExt cx="1937730" cy="863893"/>
              </a:xfrm>
            </p:grpSpPr>
            <p:pic>
              <p:nvPicPr>
                <p:cNvPr id="81" name="図 80">
                  <a:hlinkClick r:id="rId7"/>
                  <a:extLst>
                    <a:ext uri="{FF2B5EF4-FFF2-40B4-BE49-F238E27FC236}">
                      <a16:creationId xmlns:a16="http://schemas.microsoft.com/office/drawing/2014/main" id="{84A89444-85D6-0118-F093-B1162A3962ED}"/>
                    </a:ext>
                  </a:extLst>
                </p:cNvPr>
                <p:cNvPicPr>
                  <a:picLocks noChangeAspect="1"/>
                </p:cNvPicPr>
                <p:nvPr/>
              </p:nvPicPr>
              <p:blipFill rotWithShape="1">
                <a:blip r:embed="rId8"/>
                <a:srcRect l="7826" r="34097"/>
                <a:stretch/>
              </p:blipFill>
              <p:spPr>
                <a:xfrm>
                  <a:off x="3309479" y="4131531"/>
                  <a:ext cx="1937730" cy="646331"/>
                </a:xfrm>
                <a:prstGeom prst="rect">
                  <a:avLst/>
                </a:prstGeom>
                <a:ln>
                  <a:solidFill>
                    <a:schemeClr val="tx1"/>
                  </a:solidFill>
                </a:ln>
              </p:spPr>
            </p:pic>
            <p:cxnSp>
              <p:nvCxnSpPr>
                <p:cNvPr id="82" name="直線矢印コネクタ 81">
                  <a:extLst>
                    <a:ext uri="{FF2B5EF4-FFF2-40B4-BE49-F238E27FC236}">
                      <a16:creationId xmlns:a16="http://schemas.microsoft.com/office/drawing/2014/main" id="{E77E7473-0462-71F2-8654-42B84710D3B5}"/>
                    </a:ext>
                  </a:extLst>
                </p:cNvPr>
                <p:cNvCxnSpPr>
                  <a:cxnSpLocks/>
                </p:cNvCxnSpPr>
                <p:nvPr/>
              </p:nvCxnSpPr>
              <p:spPr>
                <a:xfrm flipV="1">
                  <a:off x="4277492" y="4774365"/>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2" name="グループ化 71">
                <a:extLst>
                  <a:ext uri="{FF2B5EF4-FFF2-40B4-BE49-F238E27FC236}">
                    <a16:creationId xmlns:a16="http://schemas.microsoft.com/office/drawing/2014/main" id="{DF5CC611-F3AC-ACCF-E3E4-69EF2309F8DC}"/>
                  </a:ext>
                </a:extLst>
              </p:cNvPr>
              <p:cNvGrpSpPr/>
              <p:nvPr/>
            </p:nvGrpSpPr>
            <p:grpSpPr>
              <a:xfrm>
                <a:off x="2230830" y="4131528"/>
                <a:ext cx="940561" cy="863895"/>
                <a:chOff x="2230830" y="4131528"/>
                <a:chExt cx="940561" cy="863895"/>
              </a:xfrm>
            </p:grpSpPr>
            <p:pic>
              <p:nvPicPr>
                <p:cNvPr id="79" name="図 78">
                  <a:hlinkClick r:id="rId9"/>
                  <a:extLst>
                    <a:ext uri="{FF2B5EF4-FFF2-40B4-BE49-F238E27FC236}">
                      <a16:creationId xmlns:a16="http://schemas.microsoft.com/office/drawing/2014/main" id="{FB301453-9D40-AD50-3754-98E0C48AFA2A}"/>
                    </a:ext>
                  </a:extLst>
                </p:cNvPr>
                <p:cNvPicPr>
                  <a:picLocks noChangeAspect="1"/>
                </p:cNvPicPr>
                <p:nvPr/>
              </p:nvPicPr>
              <p:blipFill rotWithShape="1">
                <a:blip r:embed="rId10"/>
                <a:srcRect t="15908" b="15374"/>
                <a:stretch/>
              </p:blipFill>
              <p:spPr>
                <a:xfrm>
                  <a:off x="2230830" y="4131528"/>
                  <a:ext cx="940561" cy="646332"/>
                </a:xfrm>
                <a:prstGeom prst="rect">
                  <a:avLst/>
                </a:prstGeom>
                <a:ln>
                  <a:solidFill>
                    <a:schemeClr val="tx1"/>
                  </a:solidFill>
                </a:ln>
              </p:spPr>
            </p:pic>
            <p:cxnSp>
              <p:nvCxnSpPr>
                <p:cNvPr id="80" name="直線矢印コネクタ 79">
                  <a:extLst>
                    <a:ext uri="{FF2B5EF4-FFF2-40B4-BE49-F238E27FC236}">
                      <a16:creationId xmlns:a16="http://schemas.microsoft.com/office/drawing/2014/main" id="{B2A7191F-2EEE-63F1-9835-890AD3346085}"/>
                    </a:ext>
                  </a:extLst>
                </p:cNvPr>
                <p:cNvCxnSpPr>
                  <a:cxnSpLocks/>
                </p:cNvCxnSpPr>
                <p:nvPr/>
              </p:nvCxnSpPr>
              <p:spPr>
                <a:xfrm flipV="1">
                  <a:off x="2699381" y="4774364"/>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3" name="グループ化 72">
                <a:extLst>
                  <a:ext uri="{FF2B5EF4-FFF2-40B4-BE49-F238E27FC236}">
                    <a16:creationId xmlns:a16="http://schemas.microsoft.com/office/drawing/2014/main" id="{5E99DF93-ECE9-4C21-BFD9-A2D3EC8F1674}"/>
                  </a:ext>
                </a:extLst>
              </p:cNvPr>
              <p:cNvGrpSpPr/>
              <p:nvPr/>
            </p:nvGrpSpPr>
            <p:grpSpPr>
              <a:xfrm>
                <a:off x="349610" y="3500238"/>
                <a:ext cx="1743132" cy="1491694"/>
                <a:chOff x="349610" y="3500238"/>
                <a:chExt cx="1743132" cy="1491694"/>
              </a:xfrm>
            </p:grpSpPr>
            <p:sp>
              <p:nvSpPr>
                <p:cNvPr id="75" name="テキスト ボックス 74">
                  <a:hlinkClick r:id="rId11"/>
                  <a:extLst>
                    <a:ext uri="{FF2B5EF4-FFF2-40B4-BE49-F238E27FC236}">
                      <a16:creationId xmlns:a16="http://schemas.microsoft.com/office/drawing/2014/main" id="{BCAFDA80-F58A-2AD7-FFCA-AA6AC0F75CDB}"/>
                    </a:ext>
                  </a:extLst>
                </p:cNvPr>
                <p:cNvSpPr txBox="1"/>
                <p:nvPr/>
              </p:nvSpPr>
              <p:spPr>
                <a:xfrm>
                  <a:off x="349610" y="3500238"/>
                  <a:ext cx="1743132" cy="584775"/>
                </a:xfrm>
                <a:prstGeom prst="rect">
                  <a:avLst/>
                </a:prstGeom>
                <a:noFill/>
                <a:ln>
                  <a:solidFill>
                    <a:schemeClr val="tx1"/>
                  </a:solidFill>
                </a:ln>
              </p:spPr>
              <p:txBody>
                <a:bodyPr wrap="square" rtlCol="0">
                  <a:spAutoFit/>
                </a:bodyPr>
                <a:lstStyle/>
                <a:p>
                  <a:pPr algn="ctr"/>
                  <a:r>
                    <a:rPr kumimoji="1" lang="en-US" altLang="ja-JP" sz="1600" dirty="0"/>
                    <a:t>   UTokyo Wi-Fi, </a:t>
                  </a:r>
                  <a:r>
                    <a:rPr kumimoji="1" lang="en-US" altLang="ja-JP" sz="1600" dirty="0" err="1"/>
                    <a:t>eduroam</a:t>
                  </a:r>
                  <a:endParaRPr kumimoji="1" lang="ja-JP" altLang="en-US" sz="1600" dirty="0"/>
                </a:p>
              </p:txBody>
            </p:sp>
            <p:sp>
              <p:nvSpPr>
                <p:cNvPr id="76" name="テキスト ボックス 75">
                  <a:hlinkClick r:id="rId12"/>
                  <a:extLst>
                    <a:ext uri="{FF2B5EF4-FFF2-40B4-BE49-F238E27FC236}">
                      <a16:creationId xmlns:a16="http://schemas.microsoft.com/office/drawing/2014/main" id="{C5B21E8D-8609-AFF4-81B5-F79EB5EACC5D}"/>
                    </a:ext>
                  </a:extLst>
                </p:cNvPr>
                <p:cNvSpPr txBox="1"/>
                <p:nvPr/>
              </p:nvSpPr>
              <p:spPr>
                <a:xfrm>
                  <a:off x="349610" y="4497365"/>
                  <a:ext cx="1739579" cy="276999"/>
                </a:xfrm>
                <a:prstGeom prst="rect">
                  <a:avLst/>
                </a:prstGeom>
                <a:noFill/>
                <a:ln>
                  <a:solidFill>
                    <a:schemeClr val="tx1"/>
                  </a:solidFill>
                </a:ln>
              </p:spPr>
              <p:txBody>
                <a:bodyPr wrap="none" rtlCol="0">
                  <a:spAutoFit/>
                </a:bodyPr>
                <a:lstStyle/>
                <a:p>
                  <a:r>
                    <a:rPr lang="en-US" altLang="ja-JP" sz="1200" dirty="0"/>
                    <a:t>Wi-Fi</a:t>
                  </a:r>
                  <a:r>
                    <a:rPr lang="ja-JP" altLang="en-US" sz="1200" dirty="0"/>
                    <a:t>用アカウント発行</a:t>
                  </a:r>
                  <a:endParaRPr kumimoji="1" lang="ja-JP" altLang="en-US" sz="1200" dirty="0"/>
                </a:p>
              </p:txBody>
            </p:sp>
            <p:cxnSp>
              <p:nvCxnSpPr>
                <p:cNvPr id="77" name="直線矢印コネクタ 76">
                  <a:extLst>
                    <a:ext uri="{FF2B5EF4-FFF2-40B4-BE49-F238E27FC236}">
                      <a16:creationId xmlns:a16="http://schemas.microsoft.com/office/drawing/2014/main" id="{F64A4E7E-5D6A-EA60-7BF4-1D99B7CB8EA7}"/>
                    </a:ext>
                  </a:extLst>
                </p:cNvPr>
                <p:cNvCxnSpPr>
                  <a:cxnSpLocks/>
                </p:cNvCxnSpPr>
                <p:nvPr/>
              </p:nvCxnSpPr>
              <p:spPr>
                <a:xfrm flipV="1">
                  <a:off x="1219398" y="4770873"/>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線矢印コネクタ 77">
                  <a:extLst>
                    <a:ext uri="{FF2B5EF4-FFF2-40B4-BE49-F238E27FC236}">
                      <a16:creationId xmlns:a16="http://schemas.microsoft.com/office/drawing/2014/main" id="{EE7A3B0B-EE9E-7F7C-F668-99CB9E922218}"/>
                    </a:ext>
                  </a:extLst>
                </p:cNvPr>
                <p:cNvCxnSpPr>
                  <a:cxnSpLocks/>
                  <a:endCxn id="75" idx="2"/>
                </p:cNvCxnSpPr>
                <p:nvPr/>
              </p:nvCxnSpPr>
              <p:spPr>
                <a:xfrm flipV="1">
                  <a:off x="1219397" y="4085013"/>
                  <a:ext cx="1779" cy="419527"/>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grpSp>
        <p:pic>
          <p:nvPicPr>
            <p:cNvPr id="17" name="図 16" descr="ロゴ&#10;&#10;自動的に生成された説明">
              <a:hlinkClick r:id="rId13"/>
              <a:extLst>
                <a:ext uri="{FF2B5EF4-FFF2-40B4-BE49-F238E27FC236}">
                  <a16:creationId xmlns:a16="http://schemas.microsoft.com/office/drawing/2014/main" id="{568EFFB0-4C46-8573-69DB-A251AA073017}"/>
                </a:ext>
              </a:extLst>
            </p:cNvPr>
            <p:cNvPicPr>
              <a:picLocks noChangeAspect="1"/>
            </p:cNvPicPr>
            <p:nvPr/>
          </p:nvPicPr>
          <p:blipFill>
            <a:blip r:embed="rId14"/>
            <a:stretch>
              <a:fillRect/>
            </a:stretch>
          </p:blipFill>
          <p:spPr>
            <a:xfrm>
              <a:off x="2816919" y="3979862"/>
              <a:ext cx="338554" cy="338554"/>
            </a:xfrm>
            <a:prstGeom prst="rect">
              <a:avLst/>
            </a:prstGeom>
          </p:spPr>
        </p:pic>
        <p:pic>
          <p:nvPicPr>
            <p:cNvPr id="19" name="図 18" descr="ロゴ&#10;&#10;自動的に生成された説明">
              <a:hlinkClick r:id="rId15"/>
              <a:extLst>
                <a:ext uri="{FF2B5EF4-FFF2-40B4-BE49-F238E27FC236}">
                  <a16:creationId xmlns:a16="http://schemas.microsoft.com/office/drawing/2014/main" id="{1C78C346-918D-651B-CDC9-32907DF8F450}"/>
                </a:ext>
              </a:extLst>
            </p:cNvPr>
            <p:cNvPicPr>
              <a:picLocks noChangeAspect="1"/>
            </p:cNvPicPr>
            <p:nvPr/>
          </p:nvPicPr>
          <p:blipFill>
            <a:blip r:embed="rId14"/>
            <a:stretch>
              <a:fillRect/>
            </a:stretch>
          </p:blipFill>
          <p:spPr>
            <a:xfrm>
              <a:off x="4880585" y="3985883"/>
              <a:ext cx="338554" cy="338554"/>
            </a:xfrm>
            <a:prstGeom prst="rect">
              <a:avLst/>
            </a:prstGeom>
          </p:spPr>
        </p:pic>
        <p:pic>
          <p:nvPicPr>
            <p:cNvPr id="27" name="図 26" descr="ロゴ&#10;&#10;自動的に生成された説明">
              <a:hlinkClick r:id="rId16"/>
              <a:extLst>
                <a:ext uri="{FF2B5EF4-FFF2-40B4-BE49-F238E27FC236}">
                  <a16:creationId xmlns:a16="http://schemas.microsoft.com/office/drawing/2014/main" id="{1E8FA998-75B3-57A5-D9C8-B3AFC399EF17}"/>
                </a:ext>
              </a:extLst>
            </p:cNvPr>
            <p:cNvPicPr>
              <a:picLocks noChangeAspect="1"/>
            </p:cNvPicPr>
            <p:nvPr/>
          </p:nvPicPr>
          <p:blipFill>
            <a:blip r:embed="rId14"/>
            <a:stretch>
              <a:fillRect/>
            </a:stretch>
          </p:blipFill>
          <p:spPr>
            <a:xfrm>
              <a:off x="6230252" y="3985883"/>
              <a:ext cx="338554" cy="338554"/>
            </a:xfrm>
            <a:prstGeom prst="rect">
              <a:avLst/>
            </a:prstGeom>
          </p:spPr>
        </p:pic>
        <p:pic>
          <p:nvPicPr>
            <p:cNvPr id="32" name="図 31" descr="ロゴ&#10;&#10;自動的に生成された説明">
              <a:hlinkClick r:id="rId17"/>
              <a:extLst>
                <a:ext uri="{FF2B5EF4-FFF2-40B4-BE49-F238E27FC236}">
                  <a16:creationId xmlns:a16="http://schemas.microsoft.com/office/drawing/2014/main" id="{FB6FB565-D470-5BBD-F132-5F7349991393}"/>
                </a:ext>
              </a:extLst>
            </p:cNvPr>
            <p:cNvPicPr>
              <a:picLocks noChangeAspect="1"/>
            </p:cNvPicPr>
            <p:nvPr/>
          </p:nvPicPr>
          <p:blipFill>
            <a:blip r:embed="rId14"/>
            <a:stretch>
              <a:fillRect/>
            </a:stretch>
          </p:blipFill>
          <p:spPr>
            <a:xfrm>
              <a:off x="7700658" y="3985883"/>
              <a:ext cx="338554" cy="338554"/>
            </a:xfrm>
            <a:prstGeom prst="rect">
              <a:avLst/>
            </a:prstGeom>
          </p:spPr>
        </p:pic>
        <p:pic>
          <p:nvPicPr>
            <p:cNvPr id="48" name="図 47" descr="ロゴ&#10;&#10;自動的に生成された説明">
              <a:hlinkClick r:id="rId18"/>
              <a:extLst>
                <a:ext uri="{FF2B5EF4-FFF2-40B4-BE49-F238E27FC236}">
                  <a16:creationId xmlns:a16="http://schemas.microsoft.com/office/drawing/2014/main" id="{3C09B00C-62B2-84F4-1236-DB41EC6F1781}"/>
                </a:ext>
              </a:extLst>
            </p:cNvPr>
            <p:cNvPicPr>
              <a:picLocks noChangeAspect="1"/>
            </p:cNvPicPr>
            <p:nvPr/>
          </p:nvPicPr>
          <p:blipFill>
            <a:blip r:embed="rId14"/>
            <a:stretch>
              <a:fillRect/>
            </a:stretch>
          </p:blipFill>
          <p:spPr>
            <a:xfrm>
              <a:off x="9357952" y="3979862"/>
              <a:ext cx="338554" cy="338554"/>
            </a:xfrm>
            <a:prstGeom prst="rect">
              <a:avLst/>
            </a:prstGeom>
          </p:spPr>
        </p:pic>
        <p:pic>
          <p:nvPicPr>
            <p:cNvPr id="57" name="図 56" descr="ロゴ&#10;&#10;自動的に生成された説明">
              <a:hlinkClick r:id="rId19"/>
              <a:extLst>
                <a:ext uri="{FF2B5EF4-FFF2-40B4-BE49-F238E27FC236}">
                  <a16:creationId xmlns:a16="http://schemas.microsoft.com/office/drawing/2014/main" id="{4A00FC3F-3554-9758-E57B-18FAA93CC314}"/>
                </a:ext>
              </a:extLst>
            </p:cNvPr>
            <p:cNvPicPr>
              <a:picLocks noChangeAspect="1"/>
            </p:cNvPicPr>
            <p:nvPr/>
          </p:nvPicPr>
          <p:blipFill>
            <a:blip r:embed="rId14"/>
            <a:stretch>
              <a:fillRect/>
            </a:stretch>
          </p:blipFill>
          <p:spPr>
            <a:xfrm>
              <a:off x="11531905" y="3979862"/>
              <a:ext cx="338554" cy="338554"/>
            </a:xfrm>
            <a:prstGeom prst="rect">
              <a:avLst/>
            </a:prstGeom>
          </p:spPr>
        </p:pic>
        <p:pic>
          <p:nvPicPr>
            <p:cNvPr id="58" name="図 57" descr="ロゴ&#10;&#10;自動的に生成された説明">
              <a:hlinkClick r:id="rId11"/>
              <a:extLst>
                <a:ext uri="{FF2B5EF4-FFF2-40B4-BE49-F238E27FC236}">
                  <a16:creationId xmlns:a16="http://schemas.microsoft.com/office/drawing/2014/main" id="{DE21152E-332B-AF75-12D8-A30C85881D84}"/>
                </a:ext>
              </a:extLst>
            </p:cNvPr>
            <p:cNvPicPr>
              <a:picLocks noChangeAspect="1"/>
            </p:cNvPicPr>
            <p:nvPr/>
          </p:nvPicPr>
          <p:blipFill>
            <a:blip r:embed="rId14"/>
            <a:stretch>
              <a:fillRect/>
            </a:stretch>
          </p:blipFill>
          <p:spPr>
            <a:xfrm>
              <a:off x="1730082" y="4367271"/>
              <a:ext cx="338554" cy="338554"/>
            </a:xfrm>
            <a:prstGeom prst="rect">
              <a:avLst/>
            </a:prstGeom>
          </p:spPr>
        </p:pic>
        <p:pic>
          <p:nvPicPr>
            <p:cNvPr id="61" name="図 60" descr="ロゴ&#10;&#10;自動的に生成された説明">
              <a:hlinkClick r:id="rId20"/>
              <a:extLst>
                <a:ext uri="{FF2B5EF4-FFF2-40B4-BE49-F238E27FC236}">
                  <a16:creationId xmlns:a16="http://schemas.microsoft.com/office/drawing/2014/main" id="{2380AD61-D5F3-A9AE-5975-5996A10D08E3}"/>
                </a:ext>
              </a:extLst>
            </p:cNvPr>
            <p:cNvPicPr>
              <a:picLocks noChangeAspect="1"/>
            </p:cNvPicPr>
            <p:nvPr/>
          </p:nvPicPr>
          <p:blipFill>
            <a:blip r:embed="rId14"/>
            <a:stretch>
              <a:fillRect/>
            </a:stretch>
          </p:blipFill>
          <p:spPr>
            <a:xfrm>
              <a:off x="321540" y="5208880"/>
              <a:ext cx="338554" cy="338554"/>
            </a:xfrm>
            <a:prstGeom prst="rect">
              <a:avLst/>
            </a:prstGeom>
          </p:spPr>
        </p:pic>
      </p:grpSp>
      <p:sp>
        <p:nvSpPr>
          <p:cNvPr id="2" name="タイトル 1">
            <a:extLst>
              <a:ext uri="{FF2B5EF4-FFF2-40B4-BE49-F238E27FC236}">
                <a16:creationId xmlns:a16="http://schemas.microsoft.com/office/drawing/2014/main" id="{F570C053-FEE1-FF9E-332E-1B21AAC2163A}"/>
              </a:ext>
            </a:extLst>
          </p:cNvPr>
          <p:cNvSpPr>
            <a:spLocks noGrp="1"/>
          </p:cNvSpPr>
          <p:nvPr>
            <p:ph type="title"/>
          </p:nvPr>
        </p:nvSpPr>
        <p:spPr/>
        <p:txBody>
          <a:bodyPr/>
          <a:lstStyle/>
          <a:p>
            <a:r>
              <a:rPr kumimoji="1" lang="ja-JP" altLang="en-US" dirty="0"/>
              <a:t>システム概説</a:t>
            </a:r>
          </a:p>
        </p:txBody>
      </p:sp>
      <p:sp>
        <p:nvSpPr>
          <p:cNvPr id="4" name="日付プレースホルダー 3">
            <a:extLst>
              <a:ext uri="{FF2B5EF4-FFF2-40B4-BE49-F238E27FC236}">
                <a16:creationId xmlns:a16="http://schemas.microsoft.com/office/drawing/2014/main" id="{A849CDCB-DF4A-3D64-3B18-A741D94C9A7C}"/>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5FBC66CB-C92B-D9CB-B3EE-DEB4F4127C19}"/>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C9DA460C-6059-8EB1-1001-21E1FD9F6FD8}"/>
              </a:ext>
            </a:extLst>
          </p:cNvPr>
          <p:cNvSpPr>
            <a:spLocks noGrp="1"/>
          </p:cNvSpPr>
          <p:nvPr>
            <p:ph type="sldNum" sz="quarter" idx="12"/>
          </p:nvPr>
        </p:nvSpPr>
        <p:spPr/>
        <p:txBody>
          <a:bodyPr/>
          <a:lstStyle/>
          <a:p>
            <a:fld id="{55E32C41-2E12-F042-B05A-CBC2BA75F68F}" type="slidenum">
              <a:rPr kumimoji="1" lang="ja-JP" altLang="en-US" smtClean="0"/>
              <a:t>3</a:t>
            </a:fld>
            <a:endParaRPr kumimoji="1" lang="ja-JP" altLang="en-US"/>
          </a:p>
        </p:txBody>
      </p:sp>
      <p:grpSp>
        <p:nvGrpSpPr>
          <p:cNvPr id="85" name="グループ化 84">
            <a:extLst>
              <a:ext uri="{FF2B5EF4-FFF2-40B4-BE49-F238E27FC236}">
                <a16:creationId xmlns:a16="http://schemas.microsoft.com/office/drawing/2014/main" id="{774FD97E-80C9-669B-1A8A-DCF90AD5354F}"/>
              </a:ext>
            </a:extLst>
          </p:cNvPr>
          <p:cNvGrpSpPr/>
          <p:nvPr/>
        </p:nvGrpSpPr>
        <p:grpSpPr>
          <a:xfrm>
            <a:off x="2851120" y="5537053"/>
            <a:ext cx="6647974" cy="794831"/>
            <a:chOff x="2851120" y="5537053"/>
            <a:chExt cx="6647974" cy="794831"/>
          </a:xfrm>
        </p:grpSpPr>
        <p:sp>
          <p:nvSpPr>
            <p:cNvPr id="3" name="テキスト ボックス 2">
              <a:extLst>
                <a:ext uri="{FF2B5EF4-FFF2-40B4-BE49-F238E27FC236}">
                  <a16:creationId xmlns:a16="http://schemas.microsoft.com/office/drawing/2014/main" id="{DB467C09-C754-5D41-566B-34CFD2677C80}"/>
                </a:ext>
              </a:extLst>
            </p:cNvPr>
            <p:cNvSpPr txBox="1"/>
            <p:nvPr/>
          </p:nvSpPr>
          <p:spPr>
            <a:xfrm>
              <a:off x="2851120" y="5962552"/>
              <a:ext cx="6647974" cy="369332"/>
            </a:xfrm>
            <a:prstGeom prst="rect">
              <a:avLst/>
            </a:prstGeom>
            <a:noFill/>
          </p:spPr>
          <p:txBody>
            <a:bodyPr wrap="none" rtlCol="0">
              <a:spAutoFit/>
            </a:bodyPr>
            <a:lstStyle/>
            <a:p>
              <a:r>
                <a:rPr kumimoji="1" lang="ja-JP" altLang="en-US" dirty="0">
                  <a:solidFill>
                    <a:srgbClr val="0070C0"/>
                  </a:solidFill>
                </a:rPr>
                <a:t>大学のシステムに共通のアカ</a:t>
              </a:r>
              <a:r>
                <a:rPr kumimoji="1" lang="ja-JP" altLang="en-US" dirty="0">
                  <a:solidFill>
                    <a:srgbClr val="FF00FF"/>
                  </a:solidFill>
                </a:rPr>
                <a:t>ウント（ユーザ名＋パスワード）</a:t>
              </a:r>
            </a:p>
          </p:txBody>
        </p:sp>
        <p:cxnSp>
          <p:nvCxnSpPr>
            <p:cNvPr id="8" name="直線コネクタ 7">
              <a:extLst>
                <a:ext uri="{FF2B5EF4-FFF2-40B4-BE49-F238E27FC236}">
                  <a16:creationId xmlns:a16="http://schemas.microsoft.com/office/drawing/2014/main" id="{B20F80BF-32CD-62AA-43FD-A41E83AAEB3C}"/>
                </a:ext>
              </a:extLst>
            </p:cNvPr>
            <p:cNvCxnSpPr>
              <a:cxnSpLocks/>
              <a:endCxn id="3" idx="0"/>
            </p:cNvCxnSpPr>
            <p:nvPr/>
          </p:nvCxnSpPr>
          <p:spPr>
            <a:xfrm>
              <a:off x="6096000" y="5537053"/>
              <a:ext cx="79107" cy="425499"/>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7" name="グループ化 86">
            <a:extLst>
              <a:ext uri="{FF2B5EF4-FFF2-40B4-BE49-F238E27FC236}">
                <a16:creationId xmlns:a16="http://schemas.microsoft.com/office/drawing/2014/main" id="{81109840-0CFA-B20C-FC76-635741BCB892}"/>
              </a:ext>
            </a:extLst>
          </p:cNvPr>
          <p:cNvGrpSpPr/>
          <p:nvPr/>
        </p:nvGrpSpPr>
        <p:grpSpPr>
          <a:xfrm>
            <a:off x="206790" y="3100825"/>
            <a:ext cx="1487908" cy="598995"/>
            <a:chOff x="206790" y="3100825"/>
            <a:chExt cx="1487908" cy="598995"/>
          </a:xfrm>
        </p:grpSpPr>
        <p:sp>
          <p:nvSpPr>
            <p:cNvPr id="10" name="テキスト ボックス 9">
              <a:extLst>
                <a:ext uri="{FF2B5EF4-FFF2-40B4-BE49-F238E27FC236}">
                  <a16:creationId xmlns:a16="http://schemas.microsoft.com/office/drawing/2014/main" id="{1FC110C4-6123-79DA-8CC8-9BC6B0A20C08}"/>
                </a:ext>
              </a:extLst>
            </p:cNvPr>
            <p:cNvSpPr txBox="1"/>
            <p:nvPr/>
          </p:nvSpPr>
          <p:spPr>
            <a:xfrm>
              <a:off x="206790" y="3100825"/>
              <a:ext cx="1487908" cy="369332"/>
            </a:xfrm>
            <a:prstGeom prst="rect">
              <a:avLst/>
            </a:prstGeom>
            <a:noFill/>
          </p:spPr>
          <p:txBody>
            <a:bodyPr wrap="none" rtlCol="0">
              <a:spAutoFit/>
            </a:bodyPr>
            <a:lstStyle/>
            <a:p>
              <a:r>
                <a:rPr lang="ja-JP" altLang="en-US" dirty="0">
                  <a:solidFill>
                    <a:srgbClr val="0070C0"/>
                  </a:solidFill>
                </a:rPr>
                <a:t>構内無線</a:t>
              </a:r>
              <a:r>
                <a:rPr lang="en-US" altLang="ja-JP" dirty="0">
                  <a:solidFill>
                    <a:srgbClr val="0070C0"/>
                  </a:solidFill>
                </a:rPr>
                <a:t>LAN</a:t>
              </a:r>
              <a:endParaRPr kumimoji="1" lang="ja-JP" altLang="en-US" dirty="0">
                <a:solidFill>
                  <a:srgbClr val="0070C0"/>
                </a:solidFill>
              </a:endParaRPr>
            </a:p>
          </p:txBody>
        </p:sp>
        <p:cxnSp>
          <p:nvCxnSpPr>
            <p:cNvPr id="11" name="直線コネクタ 10">
              <a:extLst>
                <a:ext uri="{FF2B5EF4-FFF2-40B4-BE49-F238E27FC236}">
                  <a16:creationId xmlns:a16="http://schemas.microsoft.com/office/drawing/2014/main" id="{5A2C8574-28E9-9D94-E383-78B50BFF8EFF}"/>
                </a:ext>
              </a:extLst>
            </p:cNvPr>
            <p:cNvCxnSpPr>
              <a:cxnSpLocks/>
              <a:stCxn id="10" idx="2"/>
            </p:cNvCxnSpPr>
            <p:nvPr/>
          </p:nvCxnSpPr>
          <p:spPr>
            <a:xfrm>
              <a:off x="950744" y="3470157"/>
              <a:ext cx="242362" cy="229663"/>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88" name="グループ化 87">
            <a:extLst>
              <a:ext uri="{FF2B5EF4-FFF2-40B4-BE49-F238E27FC236}">
                <a16:creationId xmlns:a16="http://schemas.microsoft.com/office/drawing/2014/main" id="{F7388DD9-683C-AD8C-D55B-07DFCA11B9B4}"/>
              </a:ext>
            </a:extLst>
          </p:cNvPr>
          <p:cNvGrpSpPr/>
          <p:nvPr/>
        </p:nvGrpSpPr>
        <p:grpSpPr>
          <a:xfrm>
            <a:off x="617056" y="2473838"/>
            <a:ext cx="3185487" cy="1857272"/>
            <a:chOff x="617056" y="2473838"/>
            <a:chExt cx="3185487" cy="1857272"/>
          </a:xfrm>
        </p:grpSpPr>
        <p:sp>
          <p:nvSpPr>
            <p:cNvPr id="14" name="テキスト ボックス 13">
              <a:extLst>
                <a:ext uri="{FF2B5EF4-FFF2-40B4-BE49-F238E27FC236}">
                  <a16:creationId xmlns:a16="http://schemas.microsoft.com/office/drawing/2014/main" id="{C70019F4-0519-8BAD-0A00-6BBEAAF9A4CB}"/>
                </a:ext>
              </a:extLst>
            </p:cNvPr>
            <p:cNvSpPr txBox="1"/>
            <p:nvPr/>
          </p:nvSpPr>
          <p:spPr>
            <a:xfrm>
              <a:off x="617056" y="2473838"/>
              <a:ext cx="3185487" cy="369332"/>
            </a:xfrm>
            <a:prstGeom prst="rect">
              <a:avLst/>
            </a:prstGeom>
            <a:noFill/>
          </p:spPr>
          <p:txBody>
            <a:bodyPr wrap="none" rtlCol="0">
              <a:spAutoFit/>
            </a:bodyPr>
            <a:lstStyle/>
            <a:p>
              <a:r>
                <a:rPr lang="ja-JP" altLang="en-US" dirty="0">
                  <a:solidFill>
                    <a:srgbClr val="0070C0"/>
                  </a:solidFill>
                </a:rPr>
                <a:t>学務（シラバス、成績登録）</a:t>
              </a:r>
              <a:endParaRPr kumimoji="1" lang="ja-JP" altLang="en-US" dirty="0">
                <a:solidFill>
                  <a:srgbClr val="0070C0"/>
                </a:solidFill>
              </a:endParaRPr>
            </a:p>
          </p:txBody>
        </p:sp>
        <p:cxnSp>
          <p:nvCxnSpPr>
            <p:cNvPr id="16" name="直線コネクタ 15">
              <a:extLst>
                <a:ext uri="{FF2B5EF4-FFF2-40B4-BE49-F238E27FC236}">
                  <a16:creationId xmlns:a16="http://schemas.microsoft.com/office/drawing/2014/main" id="{F4085138-1667-1AD8-21BE-5DD6BAD33A9C}"/>
                </a:ext>
              </a:extLst>
            </p:cNvPr>
            <p:cNvCxnSpPr>
              <a:cxnSpLocks/>
              <a:stCxn id="14" idx="2"/>
            </p:cNvCxnSpPr>
            <p:nvPr/>
          </p:nvCxnSpPr>
          <p:spPr>
            <a:xfrm>
              <a:off x="2209800" y="2843170"/>
              <a:ext cx="463241" cy="148794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89" name="グループ化 88">
            <a:extLst>
              <a:ext uri="{FF2B5EF4-FFF2-40B4-BE49-F238E27FC236}">
                <a16:creationId xmlns:a16="http://schemas.microsoft.com/office/drawing/2014/main" id="{773146F8-2DAD-2B4C-1FF4-99BF40ECF5F2}"/>
              </a:ext>
            </a:extLst>
          </p:cNvPr>
          <p:cNvGrpSpPr/>
          <p:nvPr/>
        </p:nvGrpSpPr>
        <p:grpSpPr>
          <a:xfrm>
            <a:off x="2951243" y="2953435"/>
            <a:ext cx="2599413" cy="1227444"/>
            <a:chOff x="2954265" y="3103669"/>
            <a:chExt cx="2599413" cy="1227444"/>
          </a:xfrm>
        </p:grpSpPr>
        <p:sp>
          <p:nvSpPr>
            <p:cNvPr id="26" name="テキスト ボックス 25">
              <a:extLst>
                <a:ext uri="{FF2B5EF4-FFF2-40B4-BE49-F238E27FC236}">
                  <a16:creationId xmlns:a16="http://schemas.microsoft.com/office/drawing/2014/main" id="{634B7203-6DDE-3393-7CCA-F3BFE3BB1F34}"/>
                </a:ext>
              </a:extLst>
            </p:cNvPr>
            <p:cNvSpPr txBox="1"/>
            <p:nvPr/>
          </p:nvSpPr>
          <p:spPr>
            <a:xfrm>
              <a:off x="2954265" y="3103669"/>
              <a:ext cx="2599413" cy="646331"/>
            </a:xfrm>
            <a:prstGeom prst="rect">
              <a:avLst/>
            </a:prstGeom>
            <a:noFill/>
          </p:spPr>
          <p:txBody>
            <a:bodyPr wrap="square" rtlCol="0">
              <a:spAutoFit/>
            </a:bodyPr>
            <a:lstStyle/>
            <a:p>
              <a:r>
                <a:rPr lang="ja-JP" altLang="en-US" dirty="0">
                  <a:solidFill>
                    <a:srgbClr val="0070C0"/>
                  </a:solidFill>
                </a:rPr>
                <a:t>授業（出欠、資料配布、課題、お知らせ、</a:t>
              </a:r>
              <a:r>
                <a:rPr lang="en-US" altLang="ja-JP" dirty="0">
                  <a:solidFill>
                    <a:srgbClr val="0070C0"/>
                  </a:solidFill>
                </a:rPr>
                <a:t>...</a:t>
              </a:r>
              <a:r>
                <a:rPr lang="ja-JP" altLang="en-US" dirty="0">
                  <a:solidFill>
                    <a:srgbClr val="0070C0"/>
                  </a:solidFill>
                </a:rPr>
                <a:t>）</a:t>
              </a:r>
              <a:endParaRPr kumimoji="1" lang="ja-JP" altLang="en-US" dirty="0">
                <a:solidFill>
                  <a:srgbClr val="0070C0"/>
                </a:solidFill>
              </a:endParaRPr>
            </a:p>
          </p:txBody>
        </p:sp>
        <p:cxnSp>
          <p:nvCxnSpPr>
            <p:cNvPr id="30" name="直線コネクタ 29">
              <a:extLst>
                <a:ext uri="{FF2B5EF4-FFF2-40B4-BE49-F238E27FC236}">
                  <a16:creationId xmlns:a16="http://schemas.microsoft.com/office/drawing/2014/main" id="{46B55D28-BB48-D1E4-AED4-230ABEC7B5C5}"/>
                </a:ext>
              </a:extLst>
            </p:cNvPr>
            <p:cNvCxnSpPr>
              <a:cxnSpLocks/>
              <a:stCxn id="26" idx="2"/>
            </p:cNvCxnSpPr>
            <p:nvPr/>
          </p:nvCxnSpPr>
          <p:spPr>
            <a:xfrm flipH="1">
              <a:off x="4250274" y="3750000"/>
              <a:ext cx="3698" cy="581113"/>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90" name="グループ化 89">
            <a:extLst>
              <a:ext uri="{FF2B5EF4-FFF2-40B4-BE49-F238E27FC236}">
                <a16:creationId xmlns:a16="http://schemas.microsoft.com/office/drawing/2014/main" id="{BF35A75A-5B5C-4D85-E8B5-7C1D95243F0A}"/>
              </a:ext>
            </a:extLst>
          </p:cNvPr>
          <p:cNvGrpSpPr/>
          <p:nvPr/>
        </p:nvGrpSpPr>
        <p:grpSpPr>
          <a:xfrm>
            <a:off x="4510048" y="2436260"/>
            <a:ext cx="2599413" cy="1894850"/>
            <a:chOff x="4510048" y="2436260"/>
            <a:chExt cx="2599413" cy="1894850"/>
          </a:xfrm>
        </p:grpSpPr>
        <p:sp>
          <p:nvSpPr>
            <p:cNvPr id="59" name="テキスト ボックス 58">
              <a:extLst>
                <a:ext uri="{FF2B5EF4-FFF2-40B4-BE49-F238E27FC236}">
                  <a16:creationId xmlns:a16="http://schemas.microsoft.com/office/drawing/2014/main" id="{23BBB729-EE55-D991-597F-847D6DDF938C}"/>
                </a:ext>
              </a:extLst>
            </p:cNvPr>
            <p:cNvSpPr txBox="1"/>
            <p:nvPr/>
          </p:nvSpPr>
          <p:spPr>
            <a:xfrm>
              <a:off x="4510048" y="2436260"/>
              <a:ext cx="2599413" cy="369332"/>
            </a:xfrm>
            <a:prstGeom prst="rect">
              <a:avLst/>
            </a:prstGeom>
            <a:noFill/>
          </p:spPr>
          <p:txBody>
            <a:bodyPr wrap="square" rtlCol="0">
              <a:spAutoFit/>
            </a:bodyPr>
            <a:lstStyle/>
            <a:p>
              <a:r>
                <a:rPr lang="ja-JP" altLang="en-US" dirty="0">
                  <a:solidFill>
                    <a:srgbClr val="0070C0"/>
                  </a:solidFill>
                </a:rPr>
                <a:t>オンライン会</a:t>
              </a:r>
              <a:r>
                <a:rPr lang="ja-JP" altLang="en-US" dirty="0">
                  <a:solidFill>
                    <a:srgbClr val="FF00FF"/>
                  </a:solidFill>
                </a:rPr>
                <a:t>議・授業</a:t>
              </a:r>
              <a:endParaRPr kumimoji="1" lang="ja-JP" altLang="en-US" dirty="0">
                <a:solidFill>
                  <a:srgbClr val="FF00FF"/>
                </a:solidFill>
              </a:endParaRPr>
            </a:p>
          </p:txBody>
        </p:sp>
        <p:cxnSp>
          <p:nvCxnSpPr>
            <p:cNvPr id="60" name="直線コネクタ 59">
              <a:extLst>
                <a:ext uri="{FF2B5EF4-FFF2-40B4-BE49-F238E27FC236}">
                  <a16:creationId xmlns:a16="http://schemas.microsoft.com/office/drawing/2014/main" id="{E5AD8DCB-10BA-96FB-D622-4EC75E3C055A}"/>
                </a:ext>
              </a:extLst>
            </p:cNvPr>
            <p:cNvCxnSpPr>
              <a:cxnSpLocks/>
              <a:stCxn id="59" idx="2"/>
            </p:cNvCxnSpPr>
            <p:nvPr/>
          </p:nvCxnSpPr>
          <p:spPr>
            <a:xfrm>
              <a:off x="5809755" y="2805592"/>
              <a:ext cx="152411" cy="152551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91" name="グループ化 90">
            <a:extLst>
              <a:ext uri="{FF2B5EF4-FFF2-40B4-BE49-F238E27FC236}">
                <a16:creationId xmlns:a16="http://schemas.microsoft.com/office/drawing/2014/main" id="{3E4C863D-8ED1-344C-D13C-4B782DD7E8B9}"/>
              </a:ext>
            </a:extLst>
          </p:cNvPr>
          <p:cNvGrpSpPr/>
          <p:nvPr/>
        </p:nvGrpSpPr>
        <p:grpSpPr>
          <a:xfrm>
            <a:off x="6424684" y="3093020"/>
            <a:ext cx="2347194" cy="1238089"/>
            <a:chOff x="6424684" y="3093020"/>
            <a:chExt cx="2347194" cy="1238089"/>
          </a:xfrm>
        </p:grpSpPr>
        <p:sp>
          <p:nvSpPr>
            <p:cNvPr id="64" name="テキスト ボックス 63">
              <a:extLst>
                <a:ext uri="{FF2B5EF4-FFF2-40B4-BE49-F238E27FC236}">
                  <a16:creationId xmlns:a16="http://schemas.microsoft.com/office/drawing/2014/main" id="{08D4E7CD-DAC5-ECE4-473B-B395BF3E0564}"/>
                </a:ext>
              </a:extLst>
            </p:cNvPr>
            <p:cNvSpPr txBox="1"/>
            <p:nvPr/>
          </p:nvSpPr>
          <p:spPr>
            <a:xfrm>
              <a:off x="6424684" y="3093020"/>
              <a:ext cx="2347194" cy="369332"/>
            </a:xfrm>
            <a:prstGeom prst="rect">
              <a:avLst/>
            </a:prstGeom>
            <a:noFill/>
          </p:spPr>
          <p:txBody>
            <a:bodyPr wrap="square" rtlCol="0">
              <a:spAutoFit/>
            </a:bodyPr>
            <a:lstStyle/>
            <a:p>
              <a:r>
                <a:rPr lang="ja-JP" altLang="en-US" dirty="0">
                  <a:solidFill>
                    <a:srgbClr val="FF00FF"/>
                  </a:solidFill>
                </a:rPr>
                <a:t>コミュニケーション</a:t>
              </a:r>
              <a:endParaRPr kumimoji="1" lang="ja-JP" altLang="en-US" dirty="0">
                <a:solidFill>
                  <a:srgbClr val="FF00FF"/>
                </a:solidFill>
              </a:endParaRPr>
            </a:p>
          </p:txBody>
        </p:sp>
        <p:cxnSp>
          <p:nvCxnSpPr>
            <p:cNvPr id="65" name="直線コネクタ 64">
              <a:extLst>
                <a:ext uri="{FF2B5EF4-FFF2-40B4-BE49-F238E27FC236}">
                  <a16:creationId xmlns:a16="http://schemas.microsoft.com/office/drawing/2014/main" id="{8CDB8AA7-D17C-A7BD-5CC0-79F3302DF998}"/>
                </a:ext>
              </a:extLst>
            </p:cNvPr>
            <p:cNvCxnSpPr>
              <a:cxnSpLocks/>
              <a:stCxn id="64" idx="2"/>
            </p:cNvCxnSpPr>
            <p:nvPr/>
          </p:nvCxnSpPr>
          <p:spPr>
            <a:xfrm flipH="1">
              <a:off x="7372202" y="3462352"/>
              <a:ext cx="226079" cy="868757"/>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grpSp>
      <p:grpSp>
        <p:nvGrpSpPr>
          <p:cNvPr id="92" name="グループ化 91">
            <a:extLst>
              <a:ext uri="{FF2B5EF4-FFF2-40B4-BE49-F238E27FC236}">
                <a16:creationId xmlns:a16="http://schemas.microsoft.com/office/drawing/2014/main" id="{679C3836-2E06-3CB2-8114-144788E84A8E}"/>
              </a:ext>
            </a:extLst>
          </p:cNvPr>
          <p:cNvGrpSpPr/>
          <p:nvPr/>
        </p:nvGrpSpPr>
        <p:grpSpPr>
          <a:xfrm>
            <a:off x="8463025" y="2330334"/>
            <a:ext cx="2890775" cy="2000775"/>
            <a:chOff x="8463025" y="2330334"/>
            <a:chExt cx="2890775" cy="2000775"/>
          </a:xfrm>
        </p:grpSpPr>
        <p:sp>
          <p:nvSpPr>
            <p:cNvPr id="70" name="テキスト ボックス 69">
              <a:extLst>
                <a:ext uri="{FF2B5EF4-FFF2-40B4-BE49-F238E27FC236}">
                  <a16:creationId xmlns:a16="http://schemas.microsoft.com/office/drawing/2014/main" id="{24D689B9-259E-9ACB-67D5-2F717658CF91}"/>
                </a:ext>
              </a:extLst>
            </p:cNvPr>
            <p:cNvSpPr txBox="1"/>
            <p:nvPr/>
          </p:nvSpPr>
          <p:spPr>
            <a:xfrm>
              <a:off x="8463025" y="2330334"/>
              <a:ext cx="2890775" cy="646331"/>
            </a:xfrm>
            <a:prstGeom prst="rect">
              <a:avLst/>
            </a:prstGeom>
            <a:noFill/>
          </p:spPr>
          <p:txBody>
            <a:bodyPr wrap="square" rtlCol="0">
              <a:spAutoFit/>
            </a:bodyPr>
            <a:lstStyle/>
            <a:p>
              <a:r>
                <a:rPr lang="ja-JP" altLang="en-US" dirty="0">
                  <a:solidFill>
                    <a:srgbClr val="FF00FF"/>
                  </a:solidFill>
                </a:rPr>
                <a:t>メール、書類・データの共有・収集・共同編集</a:t>
              </a:r>
              <a:endParaRPr kumimoji="1" lang="ja-JP" altLang="en-US" dirty="0">
                <a:solidFill>
                  <a:srgbClr val="FF00FF"/>
                </a:solidFill>
              </a:endParaRPr>
            </a:p>
          </p:txBody>
        </p:sp>
        <p:cxnSp>
          <p:nvCxnSpPr>
            <p:cNvPr id="71" name="直線コネクタ 70">
              <a:extLst>
                <a:ext uri="{FF2B5EF4-FFF2-40B4-BE49-F238E27FC236}">
                  <a16:creationId xmlns:a16="http://schemas.microsoft.com/office/drawing/2014/main" id="{DDB0C2FF-D5EB-1414-F4B8-AAC2EC711D59}"/>
                </a:ext>
              </a:extLst>
            </p:cNvPr>
            <p:cNvCxnSpPr>
              <a:cxnSpLocks/>
              <a:stCxn id="70" idx="2"/>
            </p:cNvCxnSpPr>
            <p:nvPr/>
          </p:nvCxnSpPr>
          <p:spPr>
            <a:xfrm flipH="1">
              <a:off x="8933979" y="2976665"/>
              <a:ext cx="974434" cy="1354444"/>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319897AD-10EE-A67E-4A96-285F11AC3F20}"/>
                </a:ext>
              </a:extLst>
            </p:cNvPr>
            <p:cNvCxnSpPr>
              <a:cxnSpLocks/>
              <a:stCxn id="70" idx="2"/>
            </p:cNvCxnSpPr>
            <p:nvPr/>
          </p:nvCxnSpPr>
          <p:spPr>
            <a:xfrm>
              <a:off x="9908413" y="2976665"/>
              <a:ext cx="941190" cy="1354444"/>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grpSp>
      <p:sp>
        <p:nvSpPr>
          <p:cNvPr id="93" name="テキスト ボックス 92">
            <a:extLst>
              <a:ext uri="{FF2B5EF4-FFF2-40B4-BE49-F238E27FC236}">
                <a16:creationId xmlns:a16="http://schemas.microsoft.com/office/drawing/2014/main" id="{9DE633EE-E61E-E209-900E-B42C8E95AE1A}"/>
              </a:ext>
            </a:extLst>
          </p:cNvPr>
          <p:cNvSpPr txBox="1"/>
          <p:nvPr/>
        </p:nvSpPr>
        <p:spPr>
          <a:xfrm>
            <a:off x="4405805" y="1809311"/>
            <a:ext cx="2715808" cy="369332"/>
          </a:xfrm>
          <a:prstGeom prst="rect">
            <a:avLst/>
          </a:prstGeom>
          <a:noFill/>
        </p:spPr>
        <p:txBody>
          <a:bodyPr wrap="none" rtlCol="0">
            <a:spAutoFit/>
          </a:bodyPr>
          <a:lstStyle/>
          <a:p>
            <a:r>
              <a:rPr lang="ja-JP" altLang="en-US" dirty="0">
                <a:solidFill>
                  <a:srgbClr val="0070C0"/>
                </a:solidFill>
              </a:rPr>
              <a:t>本日</a:t>
            </a:r>
            <a:r>
              <a:rPr lang="en-US" altLang="ja-JP" dirty="0">
                <a:solidFill>
                  <a:srgbClr val="0070C0"/>
                </a:solidFill>
              </a:rPr>
              <a:t>3/11</a:t>
            </a:r>
            <a:r>
              <a:rPr lang="ja-JP" altLang="en-US" dirty="0">
                <a:solidFill>
                  <a:srgbClr val="0070C0"/>
                </a:solidFill>
              </a:rPr>
              <a:t>説明</a:t>
            </a:r>
            <a:r>
              <a:rPr lang="en-US" altLang="ja-JP" dirty="0">
                <a:solidFill>
                  <a:srgbClr val="0070C0"/>
                </a:solidFill>
              </a:rPr>
              <a:t>    </a:t>
            </a:r>
            <a:r>
              <a:rPr kumimoji="1" lang="en-US" altLang="ja-JP" dirty="0">
                <a:solidFill>
                  <a:srgbClr val="FF00FF"/>
                </a:solidFill>
              </a:rPr>
              <a:t>3/15 </a:t>
            </a:r>
            <a:r>
              <a:rPr kumimoji="1" lang="ja-JP" altLang="en-US" dirty="0">
                <a:solidFill>
                  <a:srgbClr val="FF00FF"/>
                </a:solidFill>
              </a:rPr>
              <a:t>説明</a:t>
            </a:r>
          </a:p>
        </p:txBody>
      </p:sp>
      <p:sp>
        <p:nvSpPr>
          <p:cNvPr id="9" name="四角形: 角を丸くする 8">
            <a:extLst>
              <a:ext uri="{FF2B5EF4-FFF2-40B4-BE49-F238E27FC236}">
                <a16:creationId xmlns:a16="http://schemas.microsoft.com/office/drawing/2014/main" id="{87C93599-58FE-2305-3302-7DC4AE726738}"/>
              </a:ext>
            </a:extLst>
          </p:cNvPr>
          <p:cNvSpPr/>
          <p:nvPr/>
        </p:nvSpPr>
        <p:spPr>
          <a:xfrm>
            <a:off x="206789" y="1809311"/>
            <a:ext cx="5755375" cy="3934780"/>
          </a:xfrm>
          <a:prstGeom prst="roundRect">
            <a:avLst>
              <a:gd name="adj" fmla="val 4874"/>
            </a:avLst>
          </a:prstGeom>
          <a:noFill/>
          <a:ln w="2857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48171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874932D-F796-0582-8C55-65028A1BB7E9}"/>
              </a:ext>
            </a:extLst>
          </p:cNvPr>
          <p:cNvSpPr>
            <a:spLocks noGrp="1"/>
          </p:cNvSpPr>
          <p:nvPr>
            <p:ph type="title"/>
          </p:nvPr>
        </p:nvSpPr>
        <p:spPr/>
        <p:txBody>
          <a:bodyPr/>
          <a:lstStyle/>
          <a:p>
            <a:r>
              <a:rPr kumimoji="1" lang="en-US" altLang="ja-JP" dirty="0"/>
              <a:t>UTokyo Wi-Fi</a:t>
            </a:r>
            <a:r>
              <a:rPr kumimoji="1" lang="ja-JP" altLang="en-US" dirty="0"/>
              <a:t>につなぐ</a:t>
            </a:r>
          </a:p>
        </p:txBody>
      </p:sp>
      <p:sp>
        <p:nvSpPr>
          <p:cNvPr id="3" name="コンテンツ プレースホルダー 2">
            <a:extLst>
              <a:ext uri="{FF2B5EF4-FFF2-40B4-BE49-F238E27FC236}">
                <a16:creationId xmlns:a16="http://schemas.microsoft.com/office/drawing/2014/main" id="{F5D790CB-BF9F-A82E-EC13-A0F2DAE1AC82}"/>
              </a:ext>
            </a:extLst>
          </p:cNvPr>
          <p:cNvSpPr>
            <a:spLocks noGrp="1"/>
          </p:cNvSpPr>
          <p:nvPr>
            <p:ph idx="1"/>
          </p:nvPr>
        </p:nvSpPr>
        <p:spPr>
          <a:xfrm>
            <a:off x="838200" y="1825625"/>
            <a:ext cx="10934700" cy="4351338"/>
          </a:xfrm>
        </p:spPr>
        <p:txBody>
          <a:bodyPr/>
          <a:lstStyle/>
          <a:p>
            <a:r>
              <a:rPr kumimoji="1" lang="ja-JP" altLang="en-US" dirty="0"/>
              <a:t>要約</a:t>
            </a:r>
            <a:endParaRPr kumimoji="1" lang="en-US" altLang="ja-JP" dirty="0"/>
          </a:p>
          <a:p>
            <a:pPr lvl="1"/>
            <a:r>
              <a:rPr kumimoji="1" lang="ja-JP" altLang="en-US" dirty="0"/>
              <a:t>ネットワーク名（</a:t>
            </a:r>
            <a:r>
              <a:rPr kumimoji="1" lang="en-US" altLang="ja-JP" dirty="0"/>
              <a:t>SSID</a:t>
            </a:r>
            <a:r>
              <a:rPr kumimoji="1" lang="ja-JP" altLang="en-US" dirty="0"/>
              <a:t>）</a:t>
            </a:r>
            <a:r>
              <a:rPr kumimoji="1" lang="en-US" altLang="ja-JP" dirty="0"/>
              <a:t>: </a:t>
            </a:r>
            <a:r>
              <a:rPr kumimoji="1" lang="en-US" altLang="ja-JP" dirty="0">
                <a:solidFill>
                  <a:srgbClr val="0070C0"/>
                </a:solidFill>
              </a:rPr>
              <a:t>00000utokyo</a:t>
            </a:r>
          </a:p>
          <a:p>
            <a:pPr lvl="1"/>
            <a:r>
              <a:rPr lang="en-US" altLang="ja-JP" dirty="0"/>
              <a:t>Security: </a:t>
            </a:r>
            <a:r>
              <a:rPr lang="en-US" altLang="ja-JP" dirty="0">
                <a:solidFill>
                  <a:srgbClr val="0070C0"/>
                </a:solidFill>
              </a:rPr>
              <a:t>WPA2 Enterprise</a:t>
            </a:r>
          </a:p>
          <a:p>
            <a:pPr marL="457200" lvl="1" indent="0">
              <a:buNone/>
            </a:pPr>
            <a:r>
              <a:rPr lang="ja-JP" altLang="en-US" dirty="0"/>
              <a:t>に、</a:t>
            </a:r>
            <a:r>
              <a:rPr lang="en-US" altLang="ja-JP" dirty="0"/>
              <a:t>Email</a:t>
            </a:r>
            <a:r>
              <a:rPr lang="ja-JP" altLang="en-US" dirty="0"/>
              <a:t>で送られてきたユーザ名とパスワードでつなぐ</a:t>
            </a:r>
            <a:endParaRPr lang="en-US" altLang="ja-JP" dirty="0"/>
          </a:p>
          <a:p>
            <a:r>
              <a:rPr kumimoji="1" lang="ja-JP" altLang="en-US" dirty="0"/>
              <a:t>詳細はデバイス（</a:t>
            </a:r>
            <a:r>
              <a:rPr kumimoji="1" lang="en-US" altLang="ja-JP" dirty="0"/>
              <a:t>Windows, Mac, Android, iPhone, iPad, ...</a:t>
            </a:r>
            <a:r>
              <a:rPr kumimoji="1" lang="ja-JP" altLang="en-US" dirty="0"/>
              <a:t>）、機種によっても異なるので</a:t>
            </a:r>
            <a:r>
              <a:rPr kumimoji="1" lang="en-US" altLang="ja-JP" dirty="0" err="1"/>
              <a:t>utelecon</a:t>
            </a:r>
            <a:r>
              <a:rPr kumimoji="1" lang="ja-JP" altLang="en-US" dirty="0"/>
              <a:t>を参照してください</a:t>
            </a:r>
            <a:endParaRPr kumimoji="1" lang="en-US" altLang="ja-JP" dirty="0"/>
          </a:p>
        </p:txBody>
      </p:sp>
      <p:sp>
        <p:nvSpPr>
          <p:cNvPr id="4" name="日付プレースホルダー 3">
            <a:extLst>
              <a:ext uri="{FF2B5EF4-FFF2-40B4-BE49-F238E27FC236}">
                <a16:creationId xmlns:a16="http://schemas.microsoft.com/office/drawing/2014/main" id="{1D0AC3BB-546A-BA9F-32B8-10CCD10B8924}"/>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4C50F6FF-F42F-0EC1-294C-7BA34B465571}"/>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7CB0B3F1-8F8B-3749-07C5-AC2295868961}"/>
              </a:ext>
            </a:extLst>
          </p:cNvPr>
          <p:cNvSpPr>
            <a:spLocks noGrp="1"/>
          </p:cNvSpPr>
          <p:nvPr>
            <p:ph type="sldNum" sz="quarter" idx="12"/>
          </p:nvPr>
        </p:nvSpPr>
        <p:spPr/>
        <p:txBody>
          <a:bodyPr/>
          <a:lstStyle/>
          <a:p>
            <a:fld id="{55E32C41-2E12-F042-B05A-CBC2BA75F68F}" type="slidenum">
              <a:rPr kumimoji="1" lang="ja-JP" altLang="en-US" smtClean="0"/>
              <a:t>30</a:t>
            </a:fld>
            <a:endParaRPr kumimoji="1" lang="ja-JP" altLang="en-US"/>
          </a:p>
        </p:txBody>
      </p:sp>
      <p:grpSp>
        <p:nvGrpSpPr>
          <p:cNvPr id="7" name="グループ化 6">
            <a:extLst>
              <a:ext uri="{FF2B5EF4-FFF2-40B4-BE49-F238E27FC236}">
                <a16:creationId xmlns:a16="http://schemas.microsoft.com/office/drawing/2014/main" id="{41722283-CE31-3988-24D6-C84A6C2FC900}"/>
              </a:ext>
            </a:extLst>
          </p:cNvPr>
          <p:cNvGrpSpPr/>
          <p:nvPr/>
        </p:nvGrpSpPr>
        <p:grpSpPr>
          <a:xfrm>
            <a:off x="7429500" y="5412395"/>
            <a:ext cx="2943680" cy="617676"/>
            <a:chOff x="3145790" y="1705313"/>
            <a:chExt cx="2943680" cy="617676"/>
          </a:xfrm>
        </p:grpSpPr>
        <p:sp>
          <p:nvSpPr>
            <p:cNvPr id="8" name="テキスト ボックス 7">
              <a:hlinkClick r:id="rId2"/>
              <a:extLst>
                <a:ext uri="{FF2B5EF4-FFF2-40B4-BE49-F238E27FC236}">
                  <a16:creationId xmlns:a16="http://schemas.microsoft.com/office/drawing/2014/main" id="{CFD991DA-A70F-985B-65D5-740498C50475}"/>
                </a:ext>
              </a:extLst>
            </p:cNvPr>
            <p:cNvSpPr txBox="1"/>
            <p:nvPr/>
          </p:nvSpPr>
          <p:spPr>
            <a:xfrm>
              <a:off x="3145790" y="1717894"/>
              <a:ext cx="2675890" cy="584775"/>
            </a:xfrm>
            <a:prstGeom prst="rect">
              <a:avLst/>
            </a:prstGeom>
            <a:noFill/>
            <a:ln w="9525">
              <a:solidFill>
                <a:schemeClr val="tx1"/>
              </a:solidFill>
            </a:ln>
          </p:spPr>
          <p:txBody>
            <a:bodyPr wrap="square">
              <a:spAutoFit/>
            </a:bodyPr>
            <a:lstStyle/>
            <a:p>
              <a:r>
                <a:rPr lang="en-US" altLang="ja-JP" sz="3200" dirty="0" err="1"/>
                <a:t>utelecon</a:t>
              </a:r>
              <a:r>
                <a:rPr lang="en-US" altLang="ja-JP" sz="3200" dirty="0"/>
                <a:t> </a:t>
              </a:r>
              <a:r>
                <a:rPr lang="en-US" altLang="ja-JP" sz="3200" dirty="0" err="1"/>
                <a:t>wifi</a:t>
              </a:r>
              <a:endParaRPr lang="en-US" altLang="ja-JP" sz="3200" dirty="0"/>
            </a:p>
          </p:txBody>
        </p:sp>
        <p:pic>
          <p:nvPicPr>
            <p:cNvPr id="9" name="図 8" descr="アイコン&#10;&#10;自動的に生成された説明">
              <a:extLst>
                <a:ext uri="{FF2B5EF4-FFF2-40B4-BE49-F238E27FC236}">
                  <a16:creationId xmlns:a16="http://schemas.microsoft.com/office/drawing/2014/main" id="{FAB246E1-92D3-AE73-6E35-904055097464}"/>
                </a:ext>
              </a:extLst>
            </p:cNvPr>
            <p:cNvPicPr>
              <a:picLocks noChangeAspect="1"/>
            </p:cNvPicPr>
            <p:nvPr/>
          </p:nvPicPr>
          <p:blipFill>
            <a:blip r:embed="rId3"/>
            <a:stretch>
              <a:fillRect/>
            </a:stretch>
          </p:blipFill>
          <p:spPr>
            <a:xfrm flipH="1">
              <a:off x="5553890" y="1705313"/>
              <a:ext cx="535580" cy="617676"/>
            </a:xfrm>
            <a:prstGeom prst="rect">
              <a:avLst/>
            </a:prstGeom>
          </p:spPr>
        </p:pic>
      </p:grpSp>
    </p:spTree>
    <p:extLst>
      <p:ext uri="{BB962C8B-B14F-4D97-AF65-F5344CB8AC3E}">
        <p14:creationId xmlns:p14="http://schemas.microsoft.com/office/powerpoint/2010/main" val="29914908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23BC905-84EA-65B2-E9AE-8F7CA8080A4D}"/>
              </a:ext>
            </a:extLst>
          </p:cNvPr>
          <p:cNvSpPr>
            <a:spLocks noGrp="1"/>
          </p:cNvSpPr>
          <p:nvPr>
            <p:ph type="title"/>
          </p:nvPr>
        </p:nvSpPr>
        <p:spPr/>
        <p:txBody>
          <a:bodyPr/>
          <a:lstStyle/>
          <a:p>
            <a:r>
              <a:rPr kumimoji="1" lang="en-US" altLang="ja-JP" dirty="0" err="1"/>
              <a:t>eduroam</a:t>
            </a:r>
            <a:r>
              <a:rPr kumimoji="1" lang="ja-JP" altLang="en-US" dirty="0"/>
              <a:t>につなぐ</a:t>
            </a:r>
          </a:p>
        </p:txBody>
      </p:sp>
      <p:sp>
        <p:nvSpPr>
          <p:cNvPr id="3" name="コンテンツ プレースホルダー 2">
            <a:extLst>
              <a:ext uri="{FF2B5EF4-FFF2-40B4-BE49-F238E27FC236}">
                <a16:creationId xmlns:a16="http://schemas.microsoft.com/office/drawing/2014/main" id="{7FCE0E22-C2C0-FEC6-308D-D6C2416106B5}"/>
              </a:ext>
            </a:extLst>
          </p:cNvPr>
          <p:cNvSpPr>
            <a:spLocks noGrp="1"/>
          </p:cNvSpPr>
          <p:nvPr>
            <p:ph idx="1"/>
          </p:nvPr>
        </p:nvSpPr>
        <p:spPr/>
        <p:txBody>
          <a:bodyPr>
            <a:normAutofit/>
          </a:bodyPr>
          <a:lstStyle/>
          <a:p>
            <a:r>
              <a:rPr lang="ja-JP" altLang="en-US" dirty="0"/>
              <a:t>ネットワーク名（</a:t>
            </a:r>
            <a:r>
              <a:rPr lang="en-US" altLang="ja-JP" dirty="0"/>
              <a:t>SSID</a:t>
            </a:r>
            <a:r>
              <a:rPr lang="ja-JP" altLang="en-US" dirty="0"/>
              <a:t>）</a:t>
            </a:r>
            <a:r>
              <a:rPr lang="en-US" altLang="ja-JP" dirty="0"/>
              <a:t>: </a:t>
            </a:r>
            <a:r>
              <a:rPr lang="en-US" altLang="ja-JP" dirty="0" err="1">
                <a:solidFill>
                  <a:srgbClr val="0070C0"/>
                </a:solidFill>
              </a:rPr>
              <a:t>eduroam</a:t>
            </a:r>
            <a:endParaRPr lang="en-US" altLang="ja-JP" dirty="0">
              <a:solidFill>
                <a:srgbClr val="0070C0"/>
              </a:solidFill>
            </a:endParaRPr>
          </a:p>
          <a:p>
            <a:pPr lvl="1"/>
            <a:r>
              <a:rPr lang="en-US" altLang="ja-JP" dirty="0"/>
              <a:t>UTokyo Wi-Fi</a:t>
            </a:r>
            <a:r>
              <a:rPr lang="ja-JP" altLang="en-US" dirty="0"/>
              <a:t>（</a:t>
            </a:r>
            <a:r>
              <a:rPr lang="en-US" altLang="ja-JP" dirty="0"/>
              <a:t>00000utokyo</a:t>
            </a:r>
            <a:r>
              <a:rPr lang="ja-JP" altLang="en-US" dirty="0"/>
              <a:t>）と同じユーザ</a:t>
            </a:r>
            <a:r>
              <a:rPr lang="en-US" altLang="ja-JP" dirty="0"/>
              <a:t>ID, </a:t>
            </a:r>
            <a:r>
              <a:rPr lang="ja-JP" altLang="en-US" dirty="0"/>
              <a:t>パスワード、設定方法でつなげます</a:t>
            </a:r>
            <a:endParaRPr lang="en-US" altLang="ja-JP" dirty="0"/>
          </a:p>
          <a:p>
            <a:r>
              <a:rPr kumimoji="1" lang="ja-JP" altLang="en-US" dirty="0"/>
              <a:t>東大キャンパス内のみならず、他の大学や研究機関</a:t>
            </a:r>
            <a:r>
              <a:rPr lang="ja-JP" altLang="en-US" dirty="0"/>
              <a:t>でも</a:t>
            </a:r>
            <a:r>
              <a:rPr kumimoji="1" lang="ja-JP" altLang="en-US" dirty="0"/>
              <a:t>（高い確率で）使えます</a:t>
            </a:r>
            <a:endParaRPr kumimoji="1" lang="en-US" altLang="ja-JP" dirty="0"/>
          </a:p>
          <a:p>
            <a:r>
              <a:rPr lang="ja-JP" altLang="en-US" dirty="0"/>
              <a:t>東大構内ネットワーク限定のページ・リソースにアクセスできない場合があります（キャンパス外ネットワークにつながった状態）</a:t>
            </a:r>
            <a:endParaRPr lang="en-US" altLang="ja-JP" dirty="0"/>
          </a:p>
        </p:txBody>
      </p:sp>
      <p:sp>
        <p:nvSpPr>
          <p:cNvPr id="4" name="日付プレースホルダー 3">
            <a:extLst>
              <a:ext uri="{FF2B5EF4-FFF2-40B4-BE49-F238E27FC236}">
                <a16:creationId xmlns:a16="http://schemas.microsoft.com/office/drawing/2014/main" id="{B3AA8FA9-EDB5-9CFD-02D7-A5411A5557AA}"/>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70AF4AD8-7E3C-AF4A-0DA9-D1A9E8B740CD}"/>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20888D99-55F1-5DF1-9E7C-A10CB423734F}"/>
              </a:ext>
            </a:extLst>
          </p:cNvPr>
          <p:cNvSpPr>
            <a:spLocks noGrp="1"/>
          </p:cNvSpPr>
          <p:nvPr>
            <p:ph type="sldNum" sz="quarter" idx="12"/>
          </p:nvPr>
        </p:nvSpPr>
        <p:spPr/>
        <p:txBody>
          <a:bodyPr/>
          <a:lstStyle/>
          <a:p>
            <a:fld id="{55E32C41-2E12-F042-B05A-CBC2BA75F68F}" type="slidenum">
              <a:rPr kumimoji="1" lang="ja-JP" altLang="en-US" smtClean="0"/>
              <a:t>31</a:t>
            </a:fld>
            <a:endParaRPr kumimoji="1" lang="ja-JP" altLang="en-US"/>
          </a:p>
        </p:txBody>
      </p:sp>
    </p:spTree>
    <p:extLst>
      <p:ext uri="{BB962C8B-B14F-4D97-AF65-F5344CB8AC3E}">
        <p14:creationId xmlns:p14="http://schemas.microsoft.com/office/powerpoint/2010/main" val="22916111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E694E4-ECF8-F47D-EEFF-538EA832179E}"/>
              </a:ext>
            </a:extLst>
          </p:cNvPr>
          <p:cNvSpPr>
            <a:spLocks noGrp="1"/>
          </p:cNvSpPr>
          <p:nvPr>
            <p:ph type="title"/>
          </p:nvPr>
        </p:nvSpPr>
        <p:spPr>
          <a:xfrm>
            <a:off x="838199" y="365125"/>
            <a:ext cx="11353801" cy="1325563"/>
          </a:xfrm>
        </p:spPr>
        <p:txBody>
          <a:bodyPr/>
          <a:lstStyle/>
          <a:p>
            <a:r>
              <a:rPr lang="ja-JP" altLang="en-US" dirty="0"/>
              <a:t>結局何をすればよいかのまとめ</a:t>
            </a:r>
            <a:endParaRPr kumimoji="1" lang="ja-JP" altLang="en-US" dirty="0"/>
          </a:p>
        </p:txBody>
      </p:sp>
      <p:sp>
        <p:nvSpPr>
          <p:cNvPr id="3" name="コンテンツ プレースホルダー 2">
            <a:extLst>
              <a:ext uri="{FF2B5EF4-FFF2-40B4-BE49-F238E27FC236}">
                <a16:creationId xmlns:a16="http://schemas.microsoft.com/office/drawing/2014/main" id="{5341C447-0A70-1F71-50ED-61F63331D5EB}"/>
              </a:ext>
            </a:extLst>
          </p:cNvPr>
          <p:cNvSpPr>
            <a:spLocks noGrp="1"/>
          </p:cNvSpPr>
          <p:nvPr>
            <p:ph idx="1"/>
          </p:nvPr>
        </p:nvSpPr>
        <p:spPr/>
        <p:txBody>
          <a:bodyPr>
            <a:normAutofit/>
          </a:bodyPr>
          <a:lstStyle/>
          <a:p>
            <a:pPr>
              <a:buFont typeface="Wingdings" panose="05000000000000000000" pitchFamily="2" charset="2"/>
              <a:buChar char="ü"/>
            </a:pPr>
            <a:r>
              <a:rPr lang="en-US" altLang="ja-JP" dirty="0" err="1"/>
              <a:t>utac</a:t>
            </a:r>
            <a:r>
              <a:rPr lang="ja-JP" altLang="en-US" dirty="0">
                <a:hlinkClick r:id="rId2"/>
              </a:rPr>
              <a:t>パスワード変更ページ</a:t>
            </a:r>
            <a:r>
              <a:rPr lang="ja-JP" altLang="en-US" dirty="0"/>
              <a:t>に、もらった</a:t>
            </a:r>
            <a:r>
              <a:rPr lang="en-US" altLang="ja-JP" dirty="0"/>
              <a:t>10</a:t>
            </a:r>
            <a:r>
              <a:rPr lang="ja-JP" altLang="en-US" dirty="0"/>
              <a:t>桁＋初期パスワードでサインインしてパスワード変更</a:t>
            </a:r>
            <a:endParaRPr lang="en-US" altLang="ja-JP" dirty="0"/>
          </a:p>
          <a:p>
            <a:pPr>
              <a:buFont typeface="Wingdings" panose="05000000000000000000" pitchFamily="2" charset="2"/>
              <a:buChar char="ü"/>
            </a:pPr>
            <a:r>
              <a:rPr kumimoji="1" lang="ja-JP" altLang="en-US" dirty="0">
                <a:hlinkClick r:id="rId3"/>
              </a:rPr>
              <a:t>多要素認証を設定</a:t>
            </a:r>
            <a:endParaRPr kumimoji="1" lang="en-US" altLang="ja-JP" dirty="0"/>
          </a:p>
          <a:p>
            <a:pPr>
              <a:buFont typeface="Wingdings" panose="05000000000000000000" pitchFamily="2" charset="2"/>
              <a:buChar char="ü"/>
            </a:pPr>
            <a:r>
              <a:rPr lang="ja-JP" altLang="en-US" dirty="0">
                <a:hlinkClick r:id="rId4"/>
              </a:rPr>
              <a:t>情報セキュリティ教育（テスト）</a:t>
            </a:r>
            <a:r>
              <a:rPr lang="ja-JP" altLang="en-US" dirty="0"/>
              <a:t>をクリア</a:t>
            </a:r>
            <a:endParaRPr lang="en-US" altLang="ja-JP" dirty="0"/>
          </a:p>
          <a:p>
            <a:pPr lvl="1">
              <a:buFont typeface="Symbol" panose="05050102010706020507" pitchFamily="18" charset="2"/>
              <a:buChar char=""/>
            </a:pPr>
            <a:r>
              <a:rPr lang="ja-JP" altLang="en-US" dirty="0"/>
              <a:t> 色々なシステムにアクセスできます</a:t>
            </a:r>
            <a:endParaRPr lang="en-US" altLang="ja-JP" dirty="0"/>
          </a:p>
          <a:p>
            <a:pPr>
              <a:buFont typeface="Wingdings" panose="05000000000000000000" pitchFamily="2" charset="2"/>
              <a:buChar char="ü"/>
            </a:pPr>
            <a:r>
              <a:rPr lang="en-US" altLang="ja-JP" dirty="0">
                <a:hlinkClick r:id="rId5"/>
              </a:rPr>
              <a:t>Wi-Fi</a:t>
            </a:r>
            <a:r>
              <a:rPr lang="ja-JP" altLang="en-US" dirty="0">
                <a:hlinkClick r:id="rId5"/>
              </a:rPr>
              <a:t>アカウント発行ページ</a:t>
            </a:r>
            <a:r>
              <a:rPr lang="ja-JP" altLang="en-US" dirty="0"/>
              <a:t>でアカウント発行</a:t>
            </a:r>
            <a:endParaRPr lang="en-US" altLang="ja-JP" dirty="0"/>
          </a:p>
          <a:p>
            <a:pPr lvl="1">
              <a:buFont typeface="Symbol" panose="05050102010706020507" pitchFamily="18" charset="2"/>
              <a:buChar char="Þ"/>
            </a:pPr>
            <a:r>
              <a:rPr lang="ja-JP" altLang="en-US" dirty="0"/>
              <a:t> 構内で</a:t>
            </a:r>
            <a:r>
              <a:rPr kumimoji="1" lang="en-US" altLang="ja-JP" dirty="0"/>
              <a:t>UTokyo Wi-Fi, </a:t>
            </a:r>
            <a:r>
              <a:rPr kumimoji="1" lang="en-US" altLang="ja-JP" dirty="0" err="1"/>
              <a:t>eduroam</a:t>
            </a:r>
            <a:r>
              <a:rPr kumimoji="1" lang="ja-JP" altLang="en-US" dirty="0"/>
              <a:t>につなげます</a:t>
            </a:r>
          </a:p>
        </p:txBody>
      </p:sp>
      <p:sp>
        <p:nvSpPr>
          <p:cNvPr id="4" name="日付プレースホルダー 3">
            <a:extLst>
              <a:ext uri="{FF2B5EF4-FFF2-40B4-BE49-F238E27FC236}">
                <a16:creationId xmlns:a16="http://schemas.microsoft.com/office/drawing/2014/main" id="{675E327E-1DD7-0BC9-BA40-E46FE84F25B0}"/>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034AC5FA-6F49-5A30-599C-7544775C8119}"/>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83D3D556-F4F0-BEA4-4B74-4E9387778567}"/>
              </a:ext>
            </a:extLst>
          </p:cNvPr>
          <p:cNvSpPr>
            <a:spLocks noGrp="1"/>
          </p:cNvSpPr>
          <p:nvPr>
            <p:ph type="sldNum" sz="quarter" idx="12"/>
          </p:nvPr>
        </p:nvSpPr>
        <p:spPr/>
        <p:txBody>
          <a:bodyPr/>
          <a:lstStyle/>
          <a:p>
            <a:fld id="{55E32C41-2E12-F042-B05A-CBC2BA75F68F}" type="slidenum">
              <a:rPr kumimoji="1" lang="ja-JP" altLang="en-US" smtClean="0"/>
              <a:t>32</a:t>
            </a:fld>
            <a:endParaRPr kumimoji="1" lang="ja-JP" altLang="en-US"/>
          </a:p>
        </p:txBody>
      </p:sp>
    </p:spTree>
    <p:extLst>
      <p:ext uri="{BB962C8B-B14F-4D97-AF65-F5344CB8AC3E}">
        <p14:creationId xmlns:p14="http://schemas.microsoft.com/office/powerpoint/2010/main" val="25161486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EF4576-2CC8-8809-DBC2-A887246808B1}"/>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BAC75234-CB9E-0118-E40D-0C23BB3E55EB}"/>
              </a:ext>
            </a:extLst>
          </p:cNvPr>
          <p:cNvSpPr>
            <a:spLocks noGrp="1"/>
          </p:cNvSpPr>
          <p:nvPr>
            <p:ph type="title"/>
          </p:nvPr>
        </p:nvSpPr>
        <p:spPr/>
        <p:txBody>
          <a:bodyPr/>
          <a:lstStyle/>
          <a:p>
            <a:r>
              <a:rPr kumimoji="1" lang="ja-JP" altLang="en-US" dirty="0"/>
              <a:t>本パート概要</a:t>
            </a:r>
          </a:p>
        </p:txBody>
      </p:sp>
      <p:sp>
        <p:nvSpPr>
          <p:cNvPr id="3" name="コンテンツ プレースホルダー 2">
            <a:extLst>
              <a:ext uri="{FF2B5EF4-FFF2-40B4-BE49-F238E27FC236}">
                <a16:creationId xmlns:a16="http://schemas.microsoft.com/office/drawing/2014/main" id="{F6F3588B-EC41-8B41-A3D2-4B0ED3E39CE7}"/>
              </a:ext>
            </a:extLst>
          </p:cNvPr>
          <p:cNvSpPr>
            <a:spLocks noGrp="1"/>
          </p:cNvSpPr>
          <p:nvPr>
            <p:ph idx="1"/>
          </p:nvPr>
        </p:nvSpPr>
        <p:spPr/>
        <p:txBody>
          <a:bodyPr/>
          <a:lstStyle/>
          <a:p>
            <a:r>
              <a:rPr kumimoji="1" lang="en-US" altLang="ja-JP" dirty="0" err="1"/>
              <a:t>utelecon</a:t>
            </a:r>
            <a:r>
              <a:rPr kumimoji="1" lang="ja-JP" altLang="en-US" dirty="0"/>
              <a:t>について一言</a:t>
            </a:r>
            <a:endParaRPr kumimoji="1" lang="en-US" altLang="ja-JP" dirty="0"/>
          </a:p>
          <a:p>
            <a:r>
              <a:rPr lang="en-US" altLang="ja-JP" dirty="0"/>
              <a:t>UTokyo Account</a:t>
            </a:r>
          </a:p>
          <a:p>
            <a:pPr lvl="1"/>
            <a:r>
              <a:rPr lang="ja-JP" altLang="en-US" dirty="0"/>
              <a:t>～とは</a:t>
            </a:r>
            <a:endParaRPr kumimoji="1" lang="en-US" altLang="ja-JP" dirty="0"/>
          </a:p>
          <a:p>
            <a:pPr lvl="1"/>
            <a:r>
              <a:rPr kumimoji="1" lang="ja-JP" altLang="en-US" dirty="0"/>
              <a:t>初期設定、とくに多要素認証</a:t>
            </a:r>
            <a:endParaRPr kumimoji="1" lang="en-US" altLang="ja-JP" dirty="0"/>
          </a:p>
          <a:p>
            <a:r>
              <a:rPr lang="ja-JP" altLang="en-US" dirty="0"/>
              <a:t>情報セキュリティ教育</a:t>
            </a:r>
            <a:endParaRPr lang="en-US" altLang="ja-JP" dirty="0"/>
          </a:p>
          <a:p>
            <a:r>
              <a:rPr kumimoji="1" lang="en-US" altLang="ja-JP" dirty="0"/>
              <a:t>Wi</a:t>
            </a:r>
            <a:r>
              <a:rPr lang="en-US" altLang="ja-JP" dirty="0"/>
              <a:t>-Fi</a:t>
            </a:r>
          </a:p>
          <a:p>
            <a:r>
              <a:rPr lang="ja-JP" altLang="en-US" dirty="0"/>
              <a:t>多要素認証（中級）</a:t>
            </a:r>
            <a:endParaRPr kumimoji="1" lang="ja-JP" altLang="en-US" dirty="0"/>
          </a:p>
        </p:txBody>
      </p:sp>
      <p:sp>
        <p:nvSpPr>
          <p:cNvPr id="4" name="日付プレースホルダー 3">
            <a:extLst>
              <a:ext uri="{FF2B5EF4-FFF2-40B4-BE49-F238E27FC236}">
                <a16:creationId xmlns:a16="http://schemas.microsoft.com/office/drawing/2014/main" id="{727F4406-DF36-DB67-9BDE-E8F8F6938D0E}"/>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CC3549AB-D3FB-5A3D-DD1B-79434D86DADA}"/>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168E758E-2480-F84B-FBF6-379520B717D7}"/>
              </a:ext>
            </a:extLst>
          </p:cNvPr>
          <p:cNvSpPr>
            <a:spLocks noGrp="1"/>
          </p:cNvSpPr>
          <p:nvPr>
            <p:ph type="sldNum" sz="quarter" idx="12"/>
          </p:nvPr>
        </p:nvSpPr>
        <p:spPr/>
        <p:txBody>
          <a:bodyPr/>
          <a:lstStyle/>
          <a:p>
            <a:fld id="{55E32C41-2E12-F042-B05A-CBC2BA75F68F}" type="slidenum">
              <a:rPr kumimoji="1" lang="ja-JP" altLang="en-US" smtClean="0"/>
              <a:t>33</a:t>
            </a:fld>
            <a:endParaRPr kumimoji="1" lang="ja-JP" altLang="en-US"/>
          </a:p>
        </p:txBody>
      </p:sp>
      <p:sp>
        <p:nvSpPr>
          <p:cNvPr id="7" name="正方形/長方形 6">
            <a:extLst>
              <a:ext uri="{FF2B5EF4-FFF2-40B4-BE49-F238E27FC236}">
                <a16:creationId xmlns:a16="http://schemas.microsoft.com/office/drawing/2014/main" id="{6DAF5340-B5AC-9D83-3EF7-1EBEED31404A}"/>
              </a:ext>
            </a:extLst>
          </p:cNvPr>
          <p:cNvSpPr/>
          <p:nvPr/>
        </p:nvSpPr>
        <p:spPr>
          <a:xfrm>
            <a:off x="838200" y="5257800"/>
            <a:ext cx="4257675" cy="572294"/>
          </a:xfrm>
          <a:prstGeom prst="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637098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F1CD02-ADF5-F386-4807-A4F31532FFDD}"/>
              </a:ext>
            </a:extLst>
          </p:cNvPr>
          <p:cNvSpPr>
            <a:spLocks noGrp="1"/>
          </p:cNvSpPr>
          <p:nvPr>
            <p:ph type="title"/>
          </p:nvPr>
        </p:nvSpPr>
        <p:spPr/>
        <p:txBody>
          <a:bodyPr/>
          <a:lstStyle/>
          <a:p>
            <a:r>
              <a:rPr kumimoji="1" lang="ja-JP" altLang="en-US" dirty="0"/>
              <a:t>パスワードレス認証</a:t>
            </a:r>
          </a:p>
        </p:txBody>
      </p:sp>
      <p:sp>
        <p:nvSpPr>
          <p:cNvPr id="3" name="コンテンツ プレースホルダー 2">
            <a:extLst>
              <a:ext uri="{FF2B5EF4-FFF2-40B4-BE49-F238E27FC236}">
                <a16:creationId xmlns:a16="http://schemas.microsoft.com/office/drawing/2014/main" id="{D504986B-D671-A77C-3BB6-BBD9930DB8F8}"/>
              </a:ext>
            </a:extLst>
          </p:cNvPr>
          <p:cNvSpPr>
            <a:spLocks noGrp="1"/>
          </p:cNvSpPr>
          <p:nvPr>
            <p:ph idx="1"/>
          </p:nvPr>
        </p:nvSpPr>
        <p:spPr/>
        <p:txBody>
          <a:bodyPr/>
          <a:lstStyle/>
          <a:p>
            <a:pPr marL="0" indent="0">
              <a:buNone/>
            </a:pPr>
            <a:endParaRPr kumimoji="1" lang="ja-JP" altLang="en-US" dirty="0"/>
          </a:p>
        </p:txBody>
      </p:sp>
      <p:sp>
        <p:nvSpPr>
          <p:cNvPr id="4" name="日付プレースホルダー 3">
            <a:extLst>
              <a:ext uri="{FF2B5EF4-FFF2-40B4-BE49-F238E27FC236}">
                <a16:creationId xmlns:a16="http://schemas.microsoft.com/office/drawing/2014/main" id="{524AD750-4EE3-FD5C-81A0-87CFB0FAF8B0}"/>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467FEEE5-0841-939D-EF40-9AF49613684E}"/>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0495985F-C9F8-40D5-FB3E-2B3C03EA1801}"/>
              </a:ext>
            </a:extLst>
          </p:cNvPr>
          <p:cNvSpPr>
            <a:spLocks noGrp="1"/>
          </p:cNvSpPr>
          <p:nvPr>
            <p:ph type="sldNum" sz="quarter" idx="12"/>
          </p:nvPr>
        </p:nvSpPr>
        <p:spPr/>
        <p:txBody>
          <a:bodyPr/>
          <a:lstStyle/>
          <a:p>
            <a:fld id="{55E32C41-2E12-F042-B05A-CBC2BA75F68F}" type="slidenum">
              <a:rPr kumimoji="1" lang="ja-JP" altLang="en-US" smtClean="0"/>
              <a:t>34</a:t>
            </a:fld>
            <a:endParaRPr kumimoji="1" lang="ja-JP" altLang="en-US"/>
          </a:p>
        </p:txBody>
      </p:sp>
    </p:spTree>
    <p:extLst>
      <p:ext uri="{BB962C8B-B14F-4D97-AF65-F5344CB8AC3E}">
        <p14:creationId xmlns:p14="http://schemas.microsoft.com/office/powerpoint/2010/main" val="12385617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59E99FC-E33B-AB84-08C3-22816BAF65A7}"/>
              </a:ext>
            </a:extLst>
          </p:cNvPr>
          <p:cNvSpPr>
            <a:spLocks noGrp="1"/>
          </p:cNvSpPr>
          <p:nvPr>
            <p:ph type="title"/>
          </p:nvPr>
        </p:nvSpPr>
        <p:spPr/>
        <p:txBody>
          <a:bodyPr/>
          <a:lstStyle/>
          <a:p>
            <a:r>
              <a:rPr kumimoji="1" lang="ja-JP" altLang="en-US" dirty="0"/>
              <a:t>多要素認証いくつかの注意・罠</a:t>
            </a:r>
          </a:p>
        </p:txBody>
      </p:sp>
      <p:sp>
        <p:nvSpPr>
          <p:cNvPr id="3" name="コンテンツ プレースホルダー 2">
            <a:extLst>
              <a:ext uri="{FF2B5EF4-FFF2-40B4-BE49-F238E27FC236}">
                <a16:creationId xmlns:a16="http://schemas.microsoft.com/office/drawing/2014/main" id="{27526774-8E7F-EF7B-8F27-EA8BEC41D865}"/>
              </a:ext>
            </a:extLst>
          </p:cNvPr>
          <p:cNvSpPr>
            <a:spLocks noGrp="1"/>
          </p:cNvSpPr>
          <p:nvPr>
            <p:ph idx="1"/>
          </p:nvPr>
        </p:nvSpPr>
        <p:spPr>
          <a:xfrm>
            <a:off x="838200" y="1825625"/>
            <a:ext cx="11110784" cy="4351338"/>
          </a:xfrm>
        </p:spPr>
        <p:txBody>
          <a:bodyPr/>
          <a:lstStyle/>
          <a:p>
            <a:r>
              <a:rPr lang="ja-JP" altLang="en-US" dirty="0"/>
              <a:t>スマホ買い替え</a:t>
            </a:r>
            <a:endParaRPr lang="en-US" altLang="ja-JP" dirty="0"/>
          </a:p>
          <a:p>
            <a:r>
              <a:rPr kumimoji="1" lang="ja-JP" altLang="en-US" dirty="0"/>
              <a:t>スマホ・携帯電話を持っていない（持たない主義）</a:t>
            </a:r>
            <a:endParaRPr kumimoji="1" lang="en-US" altLang="ja-JP" dirty="0"/>
          </a:p>
          <a:p>
            <a:r>
              <a:rPr lang="ja-JP" altLang="en-US" dirty="0"/>
              <a:t>海外出張</a:t>
            </a:r>
            <a:endParaRPr lang="en-US" altLang="ja-JP" dirty="0"/>
          </a:p>
          <a:p>
            <a:r>
              <a:rPr lang="ja-JP" altLang="en-US" dirty="0"/>
              <a:t>携帯会社の通信障害</a:t>
            </a:r>
            <a:endParaRPr kumimoji="1" lang="ja-JP" altLang="en-US" dirty="0"/>
          </a:p>
        </p:txBody>
      </p:sp>
      <p:sp>
        <p:nvSpPr>
          <p:cNvPr id="4" name="日付プレースホルダー 3">
            <a:extLst>
              <a:ext uri="{FF2B5EF4-FFF2-40B4-BE49-F238E27FC236}">
                <a16:creationId xmlns:a16="http://schemas.microsoft.com/office/drawing/2014/main" id="{4E5BD20D-8869-59BA-AE8C-E8220A407B2D}"/>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979E3179-7C4A-FD78-DD6B-7FE3C4B72F3F}"/>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445B946E-0742-16C6-4035-D3D7C8AD3161}"/>
              </a:ext>
            </a:extLst>
          </p:cNvPr>
          <p:cNvSpPr>
            <a:spLocks noGrp="1"/>
          </p:cNvSpPr>
          <p:nvPr>
            <p:ph type="sldNum" sz="quarter" idx="12"/>
          </p:nvPr>
        </p:nvSpPr>
        <p:spPr/>
        <p:txBody>
          <a:bodyPr/>
          <a:lstStyle/>
          <a:p>
            <a:fld id="{EDF77D8D-9987-453A-9A05-EB91CA595C68}" type="slidenum">
              <a:rPr kumimoji="1" lang="ja-JP" altLang="en-US" smtClean="0"/>
              <a:pPr/>
              <a:t>35</a:t>
            </a:fld>
            <a:endParaRPr kumimoji="1" lang="ja-JP" altLang="en-US"/>
          </a:p>
        </p:txBody>
      </p:sp>
    </p:spTree>
    <p:extLst>
      <p:ext uri="{BB962C8B-B14F-4D97-AF65-F5344CB8AC3E}">
        <p14:creationId xmlns:p14="http://schemas.microsoft.com/office/powerpoint/2010/main" val="30739939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6C2882-36D3-7E3F-88C9-CEE90FFEACAB}"/>
              </a:ext>
            </a:extLst>
          </p:cNvPr>
          <p:cNvSpPr>
            <a:spLocks noGrp="1"/>
          </p:cNvSpPr>
          <p:nvPr>
            <p:ph type="title"/>
          </p:nvPr>
        </p:nvSpPr>
        <p:spPr/>
        <p:txBody>
          <a:bodyPr/>
          <a:lstStyle/>
          <a:p>
            <a:r>
              <a:rPr kumimoji="1" lang="ja-JP" altLang="en-US" dirty="0"/>
              <a:t>スマホ買い替え</a:t>
            </a:r>
          </a:p>
        </p:txBody>
      </p:sp>
      <p:sp>
        <p:nvSpPr>
          <p:cNvPr id="3" name="コンテンツ プレースホルダー 2">
            <a:extLst>
              <a:ext uri="{FF2B5EF4-FFF2-40B4-BE49-F238E27FC236}">
                <a16:creationId xmlns:a16="http://schemas.microsoft.com/office/drawing/2014/main" id="{523F79F5-89E5-4E6E-7BEE-A65BD34F1C7B}"/>
              </a:ext>
            </a:extLst>
          </p:cNvPr>
          <p:cNvSpPr>
            <a:spLocks noGrp="1"/>
          </p:cNvSpPr>
          <p:nvPr>
            <p:ph idx="1"/>
          </p:nvPr>
        </p:nvSpPr>
        <p:spPr>
          <a:xfrm>
            <a:off x="92675" y="2012949"/>
            <a:ext cx="12006649" cy="4525963"/>
          </a:xfrm>
        </p:spPr>
        <p:txBody>
          <a:bodyPr>
            <a:normAutofit/>
          </a:bodyPr>
          <a:lstStyle/>
          <a:p>
            <a:r>
              <a:rPr kumimoji="1" lang="ja-JP" altLang="en-US"/>
              <a:t>アプリ（</a:t>
            </a:r>
            <a:r>
              <a:rPr kumimoji="1" lang="en-US" altLang="ja-JP"/>
              <a:t>Microsoft</a:t>
            </a:r>
            <a:r>
              <a:rPr lang="ja-JP" altLang="en-US"/>
              <a:t> </a:t>
            </a:r>
            <a:r>
              <a:rPr kumimoji="1" lang="en-US" altLang="ja-JP"/>
              <a:t>Authenticator, Google</a:t>
            </a:r>
            <a:r>
              <a:rPr kumimoji="1" lang="ja-JP" altLang="en-US"/>
              <a:t>認証アプリ）の設定はスマホを</a:t>
            </a:r>
            <a:r>
              <a:rPr kumimoji="1" lang="ja-JP" altLang="en-US">
                <a:solidFill>
                  <a:srgbClr val="F010D5"/>
                </a:solidFill>
              </a:rPr>
              <a:t>買い替えると引き継がれない</a:t>
            </a:r>
            <a:endParaRPr kumimoji="1" lang="en-US" altLang="ja-JP">
              <a:solidFill>
                <a:srgbClr val="F010D5"/>
              </a:solidFill>
            </a:endParaRPr>
          </a:p>
          <a:p>
            <a:r>
              <a:rPr lang="ja-JP" altLang="en-US"/>
              <a:t>本人確認方法が</a:t>
            </a:r>
            <a:r>
              <a:rPr lang="ja-JP" altLang="en-US">
                <a:solidFill>
                  <a:srgbClr val="F010D5"/>
                </a:solidFill>
              </a:rPr>
              <a:t>アプリ「だけ」だとそこで詰んで</a:t>
            </a:r>
            <a:r>
              <a:rPr lang="ja-JP" altLang="en-US"/>
              <a:t>しまう</a:t>
            </a:r>
            <a:r>
              <a:rPr lang="en-US" altLang="ja-JP"/>
              <a:t>!</a:t>
            </a:r>
            <a:endParaRPr kumimoji="1" lang="en-US" altLang="ja-JP"/>
          </a:p>
          <a:p>
            <a:r>
              <a:rPr kumimoji="1" lang="ja-JP" altLang="en-US"/>
              <a:t>対策</a:t>
            </a:r>
            <a:endParaRPr kumimoji="1" lang="en-US" altLang="ja-JP"/>
          </a:p>
          <a:p>
            <a:pPr lvl="1"/>
            <a:r>
              <a:rPr kumimoji="1" lang="ja-JP" altLang="en-US">
                <a:solidFill>
                  <a:srgbClr val="00B050"/>
                </a:solidFill>
              </a:rPr>
              <a:t>本人確認方法をもう一つ（電話など）</a:t>
            </a:r>
            <a:r>
              <a:rPr kumimoji="1" lang="ja-JP" altLang="en-US"/>
              <a:t>登録する</a:t>
            </a:r>
            <a:endParaRPr kumimoji="1" lang="en-US" altLang="ja-JP"/>
          </a:p>
          <a:p>
            <a:pPr lvl="1"/>
            <a:r>
              <a:rPr kumimoji="1" lang="ja-JP" altLang="en-US"/>
              <a:t>アプリの設定は</a:t>
            </a:r>
            <a:r>
              <a:rPr kumimoji="1" lang="ja-JP" altLang="en-US">
                <a:hlinkClick r:id="rId2"/>
              </a:rPr>
              <a:t>設定ページ</a:t>
            </a:r>
            <a:r>
              <a:rPr kumimoji="1" lang="ja-JP" altLang="en-US"/>
              <a:t>で一旦消してやり直す</a:t>
            </a:r>
          </a:p>
        </p:txBody>
      </p:sp>
      <p:sp>
        <p:nvSpPr>
          <p:cNvPr id="4" name="日付プレースホルダー 3">
            <a:extLst>
              <a:ext uri="{FF2B5EF4-FFF2-40B4-BE49-F238E27FC236}">
                <a16:creationId xmlns:a16="http://schemas.microsoft.com/office/drawing/2014/main" id="{D1A56B0A-9F4C-1EE9-953A-E437D447463E}"/>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42F895DE-DD72-5B55-EC5D-F2CB3DFCB8AF}"/>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E7CC1C3F-7B65-5C16-3099-002484356FFC}"/>
              </a:ext>
            </a:extLst>
          </p:cNvPr>
          <p:cNvSpPr>
            <a:spLocks noGrp="1"/>
          </p:cNvSpPr>
          <p:nvPr>
            <p:ph type="sldNum" sz="quarter" idx="12"/>
          </p:nvPr>
        </p:nvSpPr>
        <p:spPr/>
        <p:txBody>
          <a:bodyPr/>
          <a:lstStyle/>
          <a:p>
            <a:fld id="{EDF77D8D-9987-453A-9A05-EB91CA595C68}" type="slidenum">
              <a:rPr kumimoji="1" lang="ja-JP" altLang="en-US" smtClean="0"/>
              <a:pPr/>
              <a:t>36</a:t>
            </a:fld>
            <a:endParaRPr kumimoji="1" lang="ja-JP" altLang="en-US"/>
          </a:p>
        </p:txBody>
      </p:sp>
    </p:spTree>
    <p:extLst>
      <p:ext uri="{BB962C8B-B14F-4D97-AF65-F5344CB8AC3E}">
        <p14:creationId xmlns:p14="http://schemas.microsoft.com/office/powerpoint/2010/main" val="41734892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0458DC9-86FF-1876-2DA4-F21263F06449}"/>
              </a:ext>
            </a:extLst>
          </p:cNvPr>
          <p:cNvSpPr>
            <a:spLocks noGrp="1"/>
          </p:cNvSpPr>
          <p:nvPr>
            <p:ph type="title"/>
          </p:nvPr>
        </p:nvSpPr>
        <p:spPr>
          <a:xfrm>
            <a:off x="152400" y="365125"/>
            <a:ext cx="11932920" cy="1325563"/>
          </a:xfrm>
        </p:spPr>
        <p:txBody>
          <a:bodyPr>
            <a:normAutofit/>
          </a:bodyPr>
          <a:lstStyle/>
          <a:p>
            <a:r>
              <a:rPr kumimoji="1" lang="ja-JP" altLang="en-US"/>
              <a:t>スマホ</a:t>
            </a:r>
            <a:r>
              <a:rPr lang="ja-JP" altLang="en-US"/>
              <a:t>や</a:t>
            </a:r>
            <a:r>
              <a:rPr kumimoji="1" lang="ja-JP" altLang="en-US"/>
              <a:t>携帯を持っていない（持たない主義）</a:t>
            </a:r>
          </a:p>
        </p:txBody>
      </p:sp>
      <p:sp>
        <p:nvSpPr>
          <p:cNvPr id="3" name="コンテンツ プレースホルダー 2">
            <a:extLst>
              <a:ext uri="{FF2B5EF4-FFF2-40B4-BE49-F238E27FC236}">
                <a16:creationId xmlns:a16="http://schemas.microsoft.com/office/drawing/2014/main" id="{93A8A5AF-5EE2-AE75-DE0F-9F733056F522}"/>
              </a:ext>
            </a:extLst>
          </p:cNvPr>
          <p:cNvSpPr>
            <a:spLocks noGrp="1"/>
          </p:cNvSpPr>
          <p:nvPr>
            <p:ph idx="1"/>
          </p:nvPr>
        </p:nvSpPr>
        <p:spPr>
          <a:xfrm>
            <a:off x="319216" y="1966912"/>
            <a:ext cx="11553568" cy="4525963"/>
          </a:xfrm>
        </p:spPr>
        <p:txBody>
          <a:bodyPr>
            <a:normAutofit fontScale="92500" lnSpcReduction="10000"/>
          </a:bodyPr>
          <a:lstStyle/>
          <a:p>
            <a:r>
              <a:rPr kumimoji="1" lang="ja-JP" altLang="en-US" dirty="0"/>
              <a:t>多要素認証専用に以下いずれか</a:t>
            </a:r>
            <a:r>
              <a:rPr lang="ja-JP" altLang="en-US" dirty="0"/>
              <a:t>をご検討ください</a:t>
            </a:r>
            <a:endParaRPr kumimoji="1" lang="en-US" altLang="ja-JP" dirty="0"/>
          </a:p>
          <a:p>
            <a:pPr lvl="1"/>
            <a:r>
              <a:rPr lang="ja-JP" altLang="en-US" sz="1700" dirty="0">
                <a:hlinkClick r:id="rId3"/>
              </a:rPr>
              <a:t>大学貸し出し</a:t>
            </a:r>
            <a:r>
              <a:rPr lang="ja-JP" altLang="en-US" b="1" dirty="0"/>
              <a:t>ガラ</a:t>
            </a:r>
            <a:r>
              <a:rPr kumimoji="1" lang="ja-JP" altLang="en-US" b="1" dirty="0"/>
              <a:t>携電話</a:t>
            </a:r>
            <a:endParaRPr kumimoji="1" lang="en-US" altLang="ja-JP" dirty="0"/>
          </a:p>
          <a:p>
            <a:pPr lvl="1"/>
            <a:r>
              <a:rPr lang="ja-JP" altLang="en-US" sz="1700" dirty="0">
                <a:hlinkClick r:id="rId4"/>
              </a:rPr>
              <a:t>大学貸し出し</a:t>
            </a:r>
            <a:r>
              <a:rPr lang="ja-JP" altLang="en-US" b="1" dirty="0"/>
              <a:t>専用ハードウェアトークン</a:t>
            </a:r>
            <a:endParaRPr lang="en-US" altLang="ja-JP" b="1" dirty="0"/>
          </a:p>
          <a:p>
            <a:pPr lvl="2"/>
            <a:r>
              <a:rPr lang="ja-JP" altLang="en-US" dirty="0"/>
              <a:t>購入すると</a:t>
            </a:r>
            <a:r>
              <a:rPr lang="en-US" altLang="ja-JP" dirty="0"/>
              <a:t>10000</a:t>
            </a:r>
            <a:r>
              <a:rPr lang="ja-JP" altLang="en-US" dirty="0"/>
              <a:t>円</a:t>
            </a:r>
            <a:r>
              <a:rPr lang="en-US" altLang="ja-JP" dirty="0"/>
              <a:t>/</a:t>
            </a:r>
            <a:r>
              <a:rPr lang="ja-JP" altLang="en-US" dirty="0"/>
              <a:t>台程度。費用負担方式検討中</a:t>
            </a:r>
            <a:endParaRPr lang="en-US" altLang="ja-JP" dirty="0"/>
          </a:p>
          <a:p>
            <a:pPr lvl="1"/>
            <a:r>
              <a:rPr kumimoji="1" lang="ja-JP" altLang="en-US" b="1" dirty="0"/>
              <a:t>専用セキュリティキー</a:t>
            </a:r>
            <a:r>
              <a:rPr kumimoji="1" lang="ja-JP" altLang="en-US" dirty="0"/>
              <a:t> </a:t>
            </a:r>
            <a:r>
              <a:rPr kumimoji="1" lang="en-US" altLang="ja-JP" dirty="0">
                <a:hlinkClick r:id="rId5"/>
              </a:rPr>
              <a:t>YubiKey</a:t>
            </a:r>
            <a:endParaRPr kumimoji="1" lang="en-US" altLang="ja-JP" dirty="0"/>
          </a:p>
          <a:p>
            <a:pPr lvl="2"/>
            <a:r>
              <a:rPr lang="en-US" altLang="ja-JP" dirty="0"/>
              <a:t>USB</a:t>
            </a:r>
            <a:r>
              <a:rPr lang="ja-JP" altLang="en-US" dirty="0"/>
              <a:t>ポートに刺すか近接無線通信（</a:t>
            </a:r>
            <a:r>
              <a:rPr lang="en-US" altLang="ja-JP" dirty="0"/>
              <a:t>NFC</a:t>
            </a:r>
            <a:r>
              <a:rPr lang="ja-JP" altLang="en-US" dirty="0"/>
              <a:t>）で</a:t>
            </a:r>
            <a:r>
              <a:rPr lang="en-US" altLang="ja-JP" dirty="0"/>
              <a:t>PC</a:t>
            </a:r>
            <a:r>
              <a:rPr lang="ja-JP" altLang="en-US" dirty="0"/>
              <a:t>と接続</a:t>
            </a:r>
            <a:endParaRPr lang="en-US" altLang="ja-JP" dirty="0"/>
          </a:p>
          <a:p>
            <a:pPr lvl="2"/>
            <a:r>
              <a:rPr kumimoji="1" lang="ja-JP" altLang="en-US" dirty="0"/>
              <a:t>自費購入下さい（</a:t>
            </a:r>
            <a:r>
              <a:rPr kumimoji="1" lang="en-US" altLang="ja-JP" dirty="0"/>
              <a:t>Amazon</a:t>
            </a:r>
            <a:r>
              <a:rPr kumimoji="1" lang="ja-JP" altLang="en-US" dirty="0"/>
              <a:t>など）</a:t>
            </a:r>
            <a:endParaRPr kumimoji="1" lang="en-US" altLang="ja-JP" dirty="0"/>
          </a:p>
          <a:p>
            <a:pPr lvl="2"/>
            <a:r>
              <a:rPr kumimoji="1" lang="ja-JP" altLang="en-US" dirty="0">
                <a:hlinkClick r:id="rId6"/>
              </a:rPr>
              <a:t>設定方法案内</a:t>
            </a:r>
            <a:endParaRPr kumimoji="1" lang="ja-JP" altLang="en-US" dirty="0"/>
          </a:p>
          <a:p>
            <a:pPr lvl="1"/>
            <a:r>
              <a:rPr lang="ja-JP" altLang="en-US" b="1" dirty="0"/>
              <a:t>固定電話</a:t>
            </a:r>
            <a:r>
              <a:rPr lang="en-US" altLang="ja-JP" b="1" dirty="0"/>
              <a:t>x2</a:t>
            </a:r>
            <a:r>
              <a:rPr lang="ja-JP" altLang="en-US" dirty="0"/>
              <a:t>（いえでんと職場電話）</a:t>
            </a:r>
            <a:endParaRPr lang="en-US" altLang="ja-JP" dirty="0"/>
          </a:p>
          <a:p>
            <a:pPr lvl="2"/>
            <a:r>
              <a:rPr lang="ja-JP" altLang="en-US" dirty="0"/>
              <a:t>出張時に困るので結局持ち歩ける方法を推奨</a:t>
            </a:r>
            <a:endParaRPr lang="en-US" altLang="ja-JP" dirty="0"/>
          </a:p>
        </p:txBody>
      </p:sp>
      <p:sp>
        <p:nvSpPr>
          <p:cNvPr id="4" name="日付プレースホルダー 3">
            <a:extLst>
              <a:ext uri="{FF2B5EF4-FFF2-40B4-BE49-F238E27FC236}">
                <a16:creationId xmlns:a16="http://schemas.microsoft.com/office/drawing/2014/main" id="{BE951C70-FBD6-9E2A-C1ED-048BD611D3D1}"/>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20D6B741-FA40-FF1E-D5A7-E9B3473555A0}"/>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61CB241F-1626-3D5D-910B-BC5242C2BDF4}"/>
              </a:ext>
            </a:extLst>
          </p:cNvPr>
          <p:cNvSpPr>
            <a:spLocks noGrp="1"/>
          </p:cNvSpPr>
          <p:nvPr>
            <p:ph type="sldNum" sz="quarter" idx="12"/>
          </p:nvPr>
        </p:nvSpPr>
        <p:spPr/>
        <p:txBody>
          <a:bodyPr/>
          <a:lstStyle/>
          <a:p>
            <a:fld id="{EDF77D8D-9987-453A-9A05-EB91CA595C68}" type="slidenum">
              <a:rPr kumimoji="1" lang="ja-JP" altLang="en-US" smtClean="0"/>
              <a:pPr/>
              <a:t>37</a:t>
            </a:fld>
            <a:endParaRPr kumimoji="1" lang="ja-JP" altLang="en-US"/>
          </a:p>
        </p:txBody>
      </p:sp>
      <p:pic>
        <p:nvPicPr>
          <p:cNvPr id="10" name="図 9">
            <a:extLst>
              <a:ext uri="{FF2B5EF4-FFF2-40B4-BE49-F238E27FC236}">
                <a16:creationId xmlns:a16="http://schemas.microsoft.com/office/drawing/2014/main" id="{F2FD8220-F48C-5FC6-4B46-3A5A23DB8176}"/>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a:stretch/>
        </p:blipFill>
        <p:spPr>
          <a:xfrm>
            <a:off x="6399305" y="3601529"/>
            <a:ext cx="1329497" cy="519067"/>
          </a:xfrm>
          <a:prstGeom prst="rect">
            <a:avLst/>
          </a:prstGeom>
        </p:spPr>
      </p:pic>
      <p:pic>
        <p:nvPicPr>
          <p:cNvPr id="8" name="図 7" descr="テキスト&#10;&#10;中程度の精度で自動的に生成された説明">
            <a:extLst>
              <a:ext uri="{FF2B5EF4-FFF2-40B4-BE49-F238E27FC236}">
                <a16:creationId xmlns:a16="http://schemas.microsoft.com/office/drawing/2014/main" id="{2AEEF52B-2D8C-52DE-88F1-2C24FBBDF07A}"/>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a:stretch/>
        </p:blipFill>
        <p:spPr>
          <a:xfrm>
            <a:off x="6996741" y="2766610"/>
            <a:ext cx="1166956" cy="464538"/>
          </a:xfrm>
          <a:prstGeom prst="rect">
            <a:avLst/>
          </a:prstGeom>
        </p:spPr>
      </p:pic>
    </p:spTree>
    <p:extLst>
      <p:ext uri="{BB962C8B-B14F-4D97-AF65-F5344CB8AC3E}">
        <p14:creationId xmlns:p14="http://schemas.microsoft.com/office/powerpoint/2010/main" val="22566852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A4CD7D-F3D1-CD62-43A3-813DB2E18124}"/>
              </a:ext>
            </a:extLst>
          </p:cNvPr>
          <p:cNvSpPr>
            <a:spLocks noGrp="1"/>
          </p:cNvSpPr>
          <p:nvPr>
            <p:ph type="title"/>
          </p:nvPr>
        </p:nvSpPr>
        <p:spPr/>
        <p:txBody>
          <a:bodyPr/>
          <a:lstStyle/>
          <a:p>
            <a:r>
              <a:rPr kumimoji="1" lang="ja-JP" altLang="en-US"/>
              <a:t>（海外）出張</a:t>
            </a:r>
          </a:p>
        </p:txBody>
      </p:sp>
      <p:sp>
        <p:nvSpPr>
          <p:cNvPr id="3" name="コンテンツ プレースホルダー 2">
            <a:extLst>
              <a:ext uri="{FF2B5EF4-FFF2-40B4-BE49-F238E27FC236}">
                <a16:creationId xmlns:a16="http://schemas.microsoft.com/office/drawing/2014/main" id="{06C8379D-8DEC-7E47-4810-0DA45BFA4759}"/>
              </a:ext>
            </a:extLst>
          </p:cNvPr>
          <p:cNvSpPr>
            <a:spLocks noGrp="1"/>
          </p:cNvSpPr>
          <p:nvPr>
            <p:ph idx="1"/>
          </p:nvPr>
        </p:nvSpPr>
        <p:spPr>
          <a:xfrm>
            <a:off x="226540" y="1760537"/>
            <a:ext cx="11738919" cy="4525963"/>
          </a:xfrm>
        </p:spPr>
        <p:txBody>
          <a:bodyPr>
            <a:normAutofit fontScale="92500"/>
          </a:bodyPr>
          <a:lstStyle/>
          <a:p>
            <a:r>
              <a:rPr kumimoji="1" lang="en-US" altLang="ja-JP" dirty="0">
                <a:solidFill>
                  <a:srgbClr val="F010D5"/>
                </a:solidFill>
              </a:rPr>
              <a:t>NG</a:t>
            </a:r>
            <a:r>
              <a:rPr lang="ja-JP" altLang="en-US" dirty="0">
                <a:solidFill>
                  <a:srgbClr val="F010D5"/>
                </a:solidFill>
              </a:rPr>
              <a:t> </a:t>
            </a:r>
            <a:r>
              <a:rPr kumimoji="1" lang="ja-JP" altLang="en-US" dirty="0"/>
              <a:t>固定電話（職場・いえ）だけだと</a:t>
            </a:r>
            <a:endParaRPr kumimoji="1" lang="en-US" altLang="ja-JP" dirty="0"/>
          </a:p>
          <a:p>
            <a:r>
              <a:rPr kumimoji="1" lang="en-US" altLang="ja-JP" dirty="0">
                <a:solidFill>
                  <a:srgbClr val="00B050"/>
                </a:solidFill>
              </a:rPr>
              <a:t>OK</a:t>
            </a:r>
            <a:r>
              <a:rPr kumimoji="1" lang="en-US" altLang="ja-JP" dirty="0"/>
              <a:t> </a:t>
            </a:r>
            <a:r>
              <a:rPr kumimoji="1" lang="ja-JP" altLang="en-US" dirty="0"/>
              <a:t>持ち歩き型の道具</a:t>
            </a:r>
            <a:endParaRPr kumimoji="1" lang="en-US" altLang="ja-JP" dirty="0"/>
          </a:p>
          <a:p>
            <a:pPr lvl="1"/>
            <a:r>
              <a:rPr kumimoji="1" lang="ja-JP" altLang="en-US" dirty="0"/>
              <a:t>自分のスマホ（</a:t>
            </a:r>
            <a:r>
              <a:rPr kumimoji="1" lang="en-US" altLang="ja-JP" dirty="0"/>
              <a:t>※</a:t>
            </a:r>
            <a:r>
              <a:rPr kumimoji="1" lang="ja-JP" altLang="en-US" dirty="0"/>
              <a:t>）</a:t>
            </a:r>
            <a:endParaRPr kumimoji="1" lang="en-US" altLang="ja-JP" dirty="0"/>
          </a:p>
          <a:p>
            <a:pPr lvl="1"/>
            <a:r>
              <a:rPr kumimoji="1" lang="ja-JP" altLang="en-US" dirty="0"/>
              <a:t>大学貸し出しガラ携（</a:t>
            </a:r>
            <a:r>
              <a:rPr kumimoji="1" lang="en-US" altLang="ja-JP" dirty="0"/>
              <a:t>※</a:t>
            </a:r>
            <a:r>
              <a:rPr kumimoji="1" lang="ja-JP" altLang="en-US" dirty="0"/>
              <a:t>）</a:t>
            </a:r>
            <a:endParaRPr lang="en-US" altLang="ja-JP" dirty="0"/>
          </a:p>
          <a:p>
            <a:pPr lvl="1"/>
            <a:r>
              <a:rPr kumimoji="1" lang="ja-JP" altLang="en-US" dirty="0"/>
              <a:t>専用ハードウェアトークン</a:t>
            </a:r>
            <a:endParaRPr kumimoji="1" lang="en-US" altLang="ja-JP" dirty="0"/>
          </a:p>
          <a:p>
            <a:pPr lvl="1"/>
            <a:r>
              <a:rPr lang="ja-JP" altLang="en-US" dirty="0"/>
              <a:t>専用セキュリティキー</a:t>
            </a:r>
            <a:endParaRPr lang="en-US" altLang="ja-JP" dirty="0"/>
          </a:p>
          <a:p>
            <a:r>
              <a:rPr kumimoji="1" lang="ja-JP" altLang="en-US" dirty="0"/>
              <a:t>（</a:t>
            </a:r>
            <a:r>
              <a:rPr kumimoji="1" lang="en-US" altLang="ja-JP" dirty="0"/>
              <a:t>※</a:t>
            </a:r>
            <a:r>
              <a:rPr kumimoji="1" lang="ja-JP" altLang="en-US" dirty="0"/>
              <a:t>）海外出張時はローミングサービスが通じている場合</a:t>
            </a:r>
            <a:endParaRPr kumimoji="1" lang="en-US" altLang="ja-JP" dirty="0"/>
          </a:p>
          <a:p>
            <a:pPr lvl="1"/>
            <a:r>
              <a:rPr lang="ja-JP" altLang="en-US" dirty="0"/>
              <a:t>大学ガラ携については</a:t>
            </a:r>
            <a:r>
              <a:rPr lang="en-US" altLang="ja-JP" dirty="0">
                <a:hlinkClick r:id="rId2"/>
              </a:rPr>
              <a:t>Softbank</a:t>
            </a:r>
            <a:r>
              <a:rPr lang="ja-JP" altLang="en-US" dirty="0">
                <a:hlinkClick r:id="rId2"/>
              </a:rPr>
              <a:t>のページ</a:t>
            </a:r>
            <a:r>
              <a:rPr lang="ja-JP" altLang="en-US" dirty="0"/>
              <a:t>で機種＝</a:t>
            </a:r>
            <a:r>
              <a:rPr lang="en-US" altLang="ja-JP" b="1" dirty="0"/>
              <a:t>Kyocera DINGO</a:t>
            </a:r>
            <a:r>
              <a:rPr lang="ja-JP" altLang="en-US" b="1" dirty="0"/>
              <a:t>ケータイ</a:t>
            </a:r>
            <a:r>
              <a:rPr lang="en-US" altLang="ja-JP" b="1" dirty="0"/>
              <a:t> for Biz</a:t>
            </a:r>
            <a:r>
              <a:rPr lang="en-US" altLang="ja-JP" dirty="0"/>
              <a:t> </a:t>
            </a:r>
            <a:r>
              <a:rPr lang="ja-JP" altLang="en-US" dirty="0"/>
              <a:t>で確認ください</a:t>
            </a:r>
            <a:endParaRPr kumimoji="1" lang="ja-JP" altLang="en-US" dirty="0"/>
          </a:p>
        </p:txBody>
      </p:sp>
      <p:sp>
        <p:nvSpPr>
          <p:cNvPr id="4" name="日付プレースホルダー 3">
            <a:extLst>
              <a:ext uri="{FF2B5EF4-FFF2-40B4-BE49-F238E27FC236}">
                <a16:creationId xmlns:a16="http://schemas.microsoft.com/office/drawing/2014/main" id="{CF4BE60F-92B5-9D58-9FA8-21EA87E555EE}"/>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356E2E29-3C8D-EE5E-F608-68B878363B16}"/>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AF14D07F-94C5-DFF5-6834-E68B6E106590}"/>
              </a:ext>
            </a:extLst>
          </p:cNvPr>
          <p:cNvSpPr>
            <a:spLocks noGrp="1"/>
          </p:cNvSpPr>
          <p:nvPr>
            <p:ph type="sldNum" sz="quarter" idx="12"/>
          </p:nvPr>
        </p:nvSpPr>
        <p:spPr/>
        <p:txBody>
          <a:bodyPr/>
          <a:lstStyle/>
          <a:p>
            <a:fld id="{EDF77D8D-9987-453A-9A05-EB91CA595C68}" type="slidenum">
              <a:rPr kumimoji="1" lang="ja-JP" altLang="en-US" smtClean="0"/>
              <a:pPr/>
              <a:t>38</a:t>
            </a:fld>
            <a:endParaRPr kumimoji="1" lang="ja-JP" altLang="en-US"/>
          </a:p>
        </p:txBody>
      </p:sp>
    </p:spTree>
    <p:extLst>
      <p:ext uri="{BB962C8B-B14F-4D97-AF65-F5344CB8AC3E}">
        <p14:creationId xmlns:p14="http://schemas.microsoft.com/office/powerpoint/2010/main" val="35082239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949505-ED87-7A90-0834-A5965171CF0E}"/>
              </a:ext>
            </a:extLst>
          </p:cNvPr>
          <p:cNvSpPr>
            <a:spLocks noGrp="1"/>
          </p:cNvSpPr>
          <p:nvPr>
            <p:ph type="title"/>
          </p:nvPr>
        </p:nvSpPr>
        <p:spPr/>
        <p:txBody>
          <a:bodyPr>
            <a:normAutofit/>
          </a:bodyPr>
          <a:lstStyle/>
          <a:p>
            <a:r>
              <a:rPr kumimoji="1" lang="ja-JP" altLang="en-US"/>
              <a:t>携帯電話会社のデータ通信障害</a:t>
            </a:r>
          </a:p>
        </p:txBody>
      </p:sp>
      <p:sp>
        <p:nvSpPr>
          <p:cNvPr id="3" name="コンテンツ プレースホルダー 2">
            <a:extLst>
              <a:ext uri="{FF2B5EF4-FFF2-40B4-BE49-F238E27FC236}">
                <a16:creationId xmlns:a16="http://schemas.microsoft.com/office/drawing/2014/main" id="{302B115C-6B8E-BEC1-2FB1-2E6E17131553}"/>
              </a:ext>
            </a:extLst>
          </p:cNvPr>
          <p:cNvSpPr>
            <a:spLocks noGrp="1"/>
          </p:cNvSpPr>
          <p:nvPr>
            <p:ph idx="1"/>
          </p:nvPr>
        </p:nvSpPr>
        <p:spPr>
          <a:xfrm>
            <a:off x="383059" y="1971059"/>
            <a:ext cx="11652422" cy="4525963"/>
          </a:xfrm>
        </p:spPr>
        <p:txBody>
          <a:bodyPr>
            <a:normAutofit fontScale="85000" lnSpcReduction="20000"/>
          </a:bodyPr>
          <a:lstStyle/>
          <a:p>
            <a:r>
              <a:rPr lang="en-US" altLang="ja-JP" dirty="0">
                <a:solidFill>
                  <a:srgbClr val="F010D5"/>
                </a:solidFill>
              </a:rPr>
              <a:t>NG</a:t>
            </a:r>
            <a:r>
              <a:rPr lang="en-US" altLang="ja-JP" dirty="0"/>
              <a:t> </a:t>
            </a:r>
            <a:r>
              <a:rPr lang="ja-JP" altLang="en-US" dirty="0"/>
              <a:t>ショートメッセージ</a:t>
            </a:r>
            <a:endParaRPr lang="en-US" altLang="ja-JP" dirty="0"/>
          </a:p>
          <a:p>
            <a:r>
              <a:rPr lang="en-US" altLang="ja-JP" dirty="0">
                <a:solidFill>
                  <a:srgbClr val="F010D5"/>
                </a:solidFill>
              </a:rPr>
              <a:t>NG</a:t>
            </a:r>
            <a:r>
              <a:rPr lang="en-US" altLang="ja-JP" dirty="0"/>
              <a:t> Microsoft Authenticator</a:t>
            </a:r>
            <a:r>
              <a:rPr lang="ja-JP" altLang="en-US" dirty="0"/>
              <a:t>の</a:t>
            </a:r>
            <a:r>
              <a:rPr lang="en-US" altLang="ja-JP" dirty="0">
                <a:solidFill>
                  <a:srgbClr val="F010D5"/>
                </a:solidFill>
              </a:rPr>
              <a:t>2</a:t>
            </a:r>
            <a:r>
              <a:rPr lang="ja-JP" altLang="en-US" dirty="0">
                <a:solidFill>
                  <a:srgbClr val="F010D5"/>
                </a:solidFill>
              </a:rPr>
              <a:t>桁を入力</a:t>
            </a:r>
            <a:r>
              <a:rPr lang="ja-JP" altLang="en-US" dirty="0"/>
              <a:t>する方法</a:t>
            </a:r>
            <a:endParaRPr lang="en-US" altLang="ja-JP" dirty="0"/>
          </a:p>
          <a:p>
            <a:pPr lvl="1"/>
            <a:r>
              <a:rPr lang="ja-JP" altLang="en-US" dirty="0"/>
              <a:t>通知が届かなくなるため</a:t>
            </a:r>
            <a:endParaRPr lang="en-US" altLang="ja-JP" dirty="0"/>
          </a:p>
          <a:p>
            <a:r>
              <a:rPr lang="en-US" altLang="ja-JP" dirty="0">
                <a:solidFill>
                  <a:srgbClr val="F010D5"/>
                </a:solidFill>
              </a:rPr>
              <a:t>OK</a:t>
            </a:r>
            <a:r>
              <a:rPr lang="en-US" altLang="ja-JP" dirty="0"/>
              <a:t> </a:t>
            </a:r>
            <a:r>
              <a:rPr lang="ja-JP" altLang="en-US" dirty="0"/>
              <a:t>音声電話</a:t>
            </a:r>
            <a:endParaRPr lang="en-US" altLang="ja-JP" dirty="0"/>
          </a:p>
          <a:p>
            <a:pPr lvl="1"/>
            <a:r>
              <a:rPr lang="ja-JP" altLang="en-US" dirty="0"/>
              <a:t>音声通信が生きている前提</a:t>
            </a:r>
            <a:endParaRPr lang="en-US" altLang="ja-JP" dirty="0"/>
          </a:p>
          <a:p>
            <a:r>
              <a:rPr lang="en-US" altLang="ja-JP" dirty="0">
                <a:solidFill>
                  <a:srgbClr val="00B050"/>
                </a:solidFill>
              </a:rPr>
              <a:t>OK</a:t>
            </a:r>
            <a:r>
              <a:rPr lang="en-US" altLang="ja-JP" dirty="0"/>
              <a:t> 6</a:t>
            </a:r>
            <a:r>
              <a:rPr lang="ja-JP" altLang="en-US" dirty="0"/>
              <a:t>桁を入力する方式（通常、通信は不要）</a:t>
            </a:r>
            <a:endParaRPr lang="en-US" altLang="ja-JP" dirty="0">
              <a:hlinkClick r:id="rId2"/>
            </a:endParaRPr>
          </a:p>
          <a:p>
            <a:pPr lvl="1"/>
            <a:r>
              <a:rPr lang="ja-JP" altLang="en-US" dirty="0"/>
              <a:t>専用ハードウェアトークン、セキュリティキー</a:t>
            </a:r>
            <a:endParaRPr lang="en-US" altLang="ja-JP" dirty="0"/>
          </a:p>
          <a:p>
            <a:pPr lvl="1"/>
            <a:r>
              <a:rPr lang="en-US" altLang="ja-JP" dirty="0">
                <a:hlinkClick r:id="rId2"/>
              </a:rPr>
              <a:t>Google</a:t>
            </a:r>
            <a:r>
              <a:rPr lang="ja-JP" altLang="en-US" dirty="0">
                <a:hlinkClick r:id="rId2"/>
              </a:rPr>
              <a:t>認証システム</a:t>
            </a:r>
            <a:endParaRPr lang="en-US" altLang="ja-JP" dirty="0"/>
          </a:p>
          <a:p>
            <a:pPr lvl="1"/>
            <a:r>
              <a:rPr lang="ja-JP" altLang="en-US" dirty="0"/>
              <a:t>実は</a:t>
            </a:r>
            <a:r>
              <a:rPr lang="en-US" altLang="ja-JP" dirty="0">
                <a:hlinkClick r:id="rId3"/>
              </a:rPr>
              <a:t>Microsoft Authenticator</a:t>
            </a:r>
            <a:r>
              <a:rPr lang="ja-JP" altLang="en-US" dirty="0">
                <a:hlinkClick r:id="rId3"/>
              </a:rPr>
              <a:t>も</a:t>
            </a:r>
            <a:r>
              <a:rPr lang="en-US" altLang="ja-JP" dirty="0">
                <a:hlinkClick r:id="rId3"/>
              </a:rPr>
              <a:t>6</a:t>
            </a:r>
            <a:r>
              <a:rPr lang="ja-JP" altLang="en-US" dirty="0">
                <a:hlinkClick r:id="rId3"/>
              </a:rPr>
              <a:t>桁入力方式</a:t>
            </a:r>
            <a:r>
              <a:rPr lang="ja-JP" altLang="en-US" dirty="0"/>
              <a:t>がある（</a:t>
            </a:r>
            <a:r>
              <a:rPr lang="ja-JP" altLang="en-US" dirty="0">
                <a:hlinkClick r:id="rId4"/>
              </a:rPr>
              <a:t>動画</a:t>
            </a:r>
            <a:r>
              <a:rPr lang="ja-JP" altLang="en-US" dirty="0"/>
              <a:t>）</a:t>
            </a:r>
            <a:endParaRPr lang="en-US" altLang="ja-JP" dirty="0"/>
          </a:p>
          <a:p>
            <a:pPr lvl="2"/>
            <a:r>
              <a:rPr lang="ja-JP" altLang="en-US" dirty="0"/>
              <a:t>スマホで</a:t>
            </a:r>
            <a:r>
              <a:rPr lang="en-US" altLang="ja-JP" dirty="0"/>
              <a:t>Microsoft Authenticator</a:t>
            </a:r>
            <a:r>
              <a:rPr lang="ja-JP" altLang="en-US" dirty="0"/>
              <a:t>をタップして起動</a:t>
            </a:r>
            <a:endParaRPr lang="en-US" altLang="ja-JP" dirty="0"/>
          </a:p>
          <a:p>
            <a:pPr lvl="2"/>
            <a:r>
              <a:rPr lang="en-US" altLang="ja-JP" dirty="0"/>
              <a:t>The University of Tokyo</a:t>
            </a:r>
            <a:r>
              <a:rPr lang="ja-JP" altLang="en-US" dirty="0"/>
              <a:t>を選択、</a:t>
            </a:r>
            <a:r>
              <a:rPr lang="en-US" altLang="ja-JP" dirty="0"/>
              <a:t>6</a:t>
            </a:r>
            <a:r>
              <a:rPr lang="ja-JP" altLang="en-US" dirty="0"/>
              <a:t>桁を表示</a:t>
            </a:r>
            <a:endParaRPr lang="en-US" altLang="ja-JP" dirty="0"/>
          </a:p>
        </p:txBody>
      </p:sp>
      <p:sp>
        <p:nvSpPr>
          <p:cNvPr id="4" name="日付プレースホルダー 3">
            <a:extLst>
              <a:ext uri="{FF2B5EF4-FFF2-40B4-BE49-F238E27FC236}">
                <a16:creationId xmlns:a16="http://schemas.microsoft.com/office/drawing/2014/main" id="{1467EACB-FB17-71EB-EDE2-1AEC2D90234A}"/>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560AD83E-1ACD-A88B-6EF4-1A2AFF11E818}"/>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191114E3-A7D5-FA85-CC3E-D11AB1EC5891}"/>
              </a:ext>
            </a:extLst>
          </p:cNvPr>
          <p:cNvSpPr>
            <a:spLocks noGrp="1"/>
          </p:cNvSpPr>
          <p:nvPr>
            <p:ph type="sldNum" sz="quarter" idx="12"/>
          </p:nvPr>
        </p:nvSpPr>
        <p:spPr/>
        <p:txBody>
          <a:bodyPr/>
          <a:lstStyle/>
          <a:p>
            <a:fld id="{EDF77D8D-9987-453A-9A05-EB91CA595C68}" type="slidenum">
              <a:rPr kumimoji="1" lang="ja-JP" altLang="en-US" smtClean="0"/>
              <a:pPr/>
              <a:t>39</a:t>
            </a:fld>
            <a:endParaRPr kumimoji="1" lang="ja-JP" altLang="en-US"/>
          </a:p>
        </p:txBody>
      </p:sp>
    </p:spTree>
    <p:extLst>
      <p:ext uri="{BB962C8B-B14F-4D97-AF65-F5344CB8AC3E}">
        <p14:creationId xmlns:p14="http://schemas.microsoft.com/office/powerpoint/2010/main" val="21829077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A424AC-98A7-9343-27E9-5AECC03E1DBF}"/>
              </a:ext>
            </a:extLst>
          </p:cNvPr>
          <p:cNvSpPr>
            <a:spLocks noGrp="1"/>
          </p:cNvSpPr>
          <p:nvPr>
            <p:ph type="title"/>
          </p:nvPr>
        </p:nvSpPr>
        <p:spPr/>
        <p:txBody>
          <a:bodyPr/>
          <a:lstStyle/>
          <a:p>
            <a:r>
              <a:rPr kumimoji="1" lang="ja-JP" altLang="en-US" dirty="0"/>
              <a:t>本パート概要</a:t>
            </a:r>
          </a:p>
        </p:txBody>
      </p:sp>
      <p:sp>
        <p:nvSpPr>
          <p:cNvPr id="3" name="コンテンツ プレースホルダー 2">
            <a:extLst>
              <a:ext uri="{FF2B5EF4-FFF2-40B4-BE49-F238E27FC236}">
                <a16:creationId xmlns:a16="http://schemas.microsoft.com/office/drawing/2014/main" id="{A3E55C37-A540-B65A-C788-1190A86D19E1}"/>
              </a:ext>
            </a:extLst>
          </p:cNvPr>
          <p:cNvSpPr>
            <a:spLocks noGrp="1"/>
          </p:cNvSpPr>
          <p:nvPr>
            <p:ph idx="1"/>
          </p:nvPr>
        </p:nvSpPr>
        <p:spPr/>
        <p:txBody>
          <a:bodyPr/>
          <a:lstStyle/>
          <a:p>
            <a:r>
              <a:rPr kumimoji="1" lang="en-US" altLang="ja-JP" dirty="0" err="1"/>
              <a:t>utelecon</a:t>
            </a:r>
            <a:r>
              <a:rPr kumimoji="1" lang="ja-JP" altLang="en-US" dirty="0"/>
              <a:t>について一言</a:t>
            </a:r>
            <a:endParaRPr kumimoji="1" lang="en-US" altLang="ja-JP" dirty="0"/>
          </a:p>
          <a:p>
            <a:r>
              <a:rPr lang="en-US" altLang="ja-JP" dirty="0"/>
              <a:t>UTokyo Account</a:t>
            </a:r>
          </a:p>
          <a:p>
            <a:pPr lvl="1"/>
            <a:r>
              <a:rPr kumimoji="1" lang="ja-JP" altLang="en-US" dirty="0"/>
              <a:t>～とは</a:t>
            </a:r>
            <a:endParaRPr kumimoji="1" lang="en-US" altLang="ja-JP" dirty="0"/>
          </a:p>
          <a:p>
            <a:pPr lvl="1"/>
            <a:r>
              <a:rPr lang="ja-JP" altLang="en-US" dirty="0"/>
              <a:t>初期</a:t>
            </a:r>
            <a:r>
              <a:rPr lang="ja-JP" altLang="en-US"/>
              <a:t>設定、とくに</a:t>
            </a:r>
            <a:r>
              <a:rPr kumimoji="1" lang="ja-JP" altLang="en-US" dirty="0"/>
              <a:t>多要素認証</a:t>
            </a:r>
            <a:endParaRPr kumimoji="1" lang="en-US" altLang="ja-JP" dirty="0"/>
          </a:p>
          <a:p>
            <a:r>
              <a:rPr lang="ja-JP" altLang="en-US" dirty="0"/>
              <a:t>情報セキュリティ教育</a:t>
            </a:r>
            <a:endParaRPr lang="en-US" altLang="ja-JP" dirty="0"/>
          </a:p>
          <a:p>
            <a:r>
              <a:rPr kumimoji="1" lang="en-US" altLang="ja-JP" dirty="0"/>
              <a:t>Wi</a:t>
            </a:r>
            <a:r>
              <a:rPr lang="en-US" altLang="ja-JP" dirty="0"/>
              <a:t>-Fi</a:t>
            </a:r>
          </a:p>
          <a:p>
            <a:r>
              <a:rPr kumimoji="1" lang="ja-JP" altLang="en-US" dirty="0"/>
              <a:t>多要素認証（中級）</a:t>
            </a:r>
          </a:p>
        </p:txBody>
      </p:sp>
      <p:sp>
        <p:nvSpPr>
          <p:cNvPr id="4" name="日付プレースホルダー 3">
            <a:extLst>
              <a:ext uri="{FF2B5EF4-FFF2-40B4-BE49-F238E27FC236}">
                <a16:creationId xmlns:a16="http://schemas.microsoft.com/office/drawing/2014/main" id="{BA35660D-76CA-C8D1-7693-8798A3091A02}"/>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41B601F8-6E2E-1054-D007-0E4B4EFDFEE7}"/>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D209D174-47C6-4C13-FEE3-A744072D8A0E}"/>
              </a:ext>
            </a:extLst>
          </p:cNvPr>
          <p:cNvSpPr>
            <a:spLocks noGrp="1"/>
          </p:cNvSpPr>
          <p:nvPr>
            <p:ph type="sldNum" sz="quarter" idx="12"/>
          </p:nvPr>
        </p:nvSpPr>
        <p:spPr/>
        <p:txBody>
          <a:bodyPr/>
          <a:lstStyle/>
          <a:p>
            <a:fld id="{55E32C41-2E12-F042-B05A-CBC2BA75F68F}" type="slidenum">
              <a:rPr kumimoji="1" lang="ja-JP" altLang="en-US" smtClean="0"/>
              <a:t>4</a:t>
            </a:fld>
            <a:endParaRPr kumimoji="1" lang="ja-JP" altLang="en-US"/>
          </a:p>
        </p:txBody>
      </p:sp>
    </p:spTree>
    <p:extLst>
      <p:ext uri="{BB962C8B-B14F-4D97-AF65-F5344CB8AC3E}">
        <p14:creationId xmlns:p14="http://schemas.microsoft.com/office/powerpoint/2010/main" val="23909515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DAF1F3-7A4F-44A1-AC7E-0CD9A2D524AF}"/>
              </a:ext>
            </a:extLst>
          </p:cNvPr>
          <p:cNvSpPr>
            <a:spLocks noGrp="1"/>
          </p:cNvSpPr>
          <p:nvPr>
            <p:ph type="title"/>
          </p:nvPr>
        </p:nvSpPr>
        <p:spPr>
          <a:xfrm>
            <a:off x="1775520" y="274638"/>
            <a:ext cx="8712968" cy="1143000"/>
          </a:xfrm>
        </p:spPr>
        <p:txBody>
          <a:bodyPr>
            <a:normAutofit fontScale="90000"/>
          </a:bodyPr>
          <a:lstStyle/>
          <a:p>
            <a:r>
              <a:rPr lang="ja-JP" altLang="en-US"/>
              <a:t>多要素認証の利用終了方法</a:t>
            </a:r>
            <a:br>
              <a:rPr lang="en-US" altLang="ja-JP"/>
            </a:br>
            <a:r>
              <a:rPr lang="ja-JP" altLang="en-US"/>
              <a:t>（</a:t>
            </a:r>
            <a:r>
              <a:rPr lang="en-US" altLang="ja-JP"/>
              <a:t>…</a:t>
            </a:r>
            <a:r>
              <a:rPr lang="ja-JP" altLang="en-US"/>
              <a:t>じゃなかったあの時に戻りたい）</a:t>
            </a:r>
            <a:endParaRPr kumimoji="1" lang="ja-JP" altLang="en-US"/>
          </a:p>
        </p:txBody>
      </p:sp>
      <p:sp>
        <p:nvSpPr>
          <p:cNvPr id="3" name="コンテンツ プレースホルダー 2">
            <a:extLst>
              <a:ext uri="{FF2B5EF4-FFF2-40B4-BE49-F238E27FC236}">
                <a16:creationId xmlns:a16="http://schemas.microsoft.com/office/drawing/2014/main" id="{33B9FD86-B0C8-4038-A29E-93B77F2C9E4F}"/>
              </a:ext>
            </a:extLst>
          </p:cNvPr>
          <p:cNvSpPr>
            <a:spLocks noGrp="1"/>
          </p:cNvSpPr>
          <p:nvPr>
            <p:ph idx="1"/>
          </p:nvPr>
        </p:nvSpPr>
        <p:spPr>
          <a:xfrm>
            <a:off x="157157" y="1961615"/>
            <a:ext cx="10556563" cy="4525963"/>
          </a:xfrm>
        </p:spPr>
        <p:txBody>
          <a:bodyPr>
            <a:normAutofit/>
          </a:bodyPr>
          <a:lstStyle/>
          <a:p>
            <a:r>
              <a:rPr lang="ja-JP" altLang="en-US" dirty="0"/>
              <a:t>できるだけ思い止まって、と言った上で</a:t>
            </a:r>
            <a:r>
              <a:rPr lang="en-US" altLang="ja-JP" dirty="0"/>
              <a:t>…</a:t>
            </a:r>
          </a:p>
          <a:p>
            <a:r>
              <a:rPr lang="ja-JP" altLang="en-US" dirty="0"/>
              <a:t>それでも利用終了したい場合、</a:t>
            </a:r>
            <a:r>
              <a:rPr lang="ja-JP" altLang="en-US" dirty="0">
                <a:hlinkClick r:id="rId2"/>
              </a:rPr>
              <a:t>本人確認方法再登録および利用終了</a:t>
            </a:r>
            <a:r>
              <a:rPr lang="ja-JP" altLang="en-US" dirty="0"/>
              <a:t>ページからお申し込みください</a:t>
            </a:r>
            <a:endParaRPr lang="en-US" altLang="ja-JP" dirty="0"/>
          </a:p>
          <a:p>
            <a:r>
              <a:rPr lang="ja-JP" altLang="en-US" dirty="0">
                <a:sym typeface="Symbol" panose="05050102010706020507" pitchFamily="18" charset="2"/>
              </a:rPr>
              <a:t>トラブル時に設定をやり直（再登録）したい場合も</a:t>
            </a:r>
            <a:r>
              <a:rPr lang="ja-JP" altLang="en-US" dirty="0">
                <a:sym typeface="Symbol" panose="05050102010706020507" pitchFamily="18" charset="2"/>
                <a:hlinkClick r:id="rId2"/>
              </a:rPr>
              <a:t>同じページ</a:t>
            </a:r>
            <a:r>
              <a:rPr lang="ja-JP" altLang="en-US" dirty="0">
                <a:sym typeface="Symbol" panose="05050102010706020507" pitchFamily="18" charset="2"/>
              </a:rPr>
              <a:t>から</a:t>
            </a:r>
            <a:endParaRPr lang="en-US" altLang="ja-JP" dirty="0">
              <a:sym typeface="Symbol" panose="05050102010706020507" pitchFamily="18" charset="2"/>
            </a:endParaRPr>
          </a:p>
          <a:p>
            <a:r>
              <a:rPr lang="ja-JP" altLang="en-US" dirty="0">
                <a:sym typeface="Symbol" panose="05050102010706020507" pitchFamily="18" charset="2"/>
              </a:rPr>
              <a:t>業務に支障をきたす理由がある場合、やめる前にご相談ください</a:t>
            </a:r>
            <a:endParaRPr lang="en-US" altLang="ja-JP" dirty="0">
              <a:sym typeface="Symbol" panose="05050102010706020507" pitchFamily="18" charset="2"/>
            </a:endParaRPr>
          </a:p>
        </p:txBody>
      </p:sp>
      <p:sp>
        <p:nvSpPr>
          <p:cNvPr id="4" name="日付プレースホルダー 3">
            <a:extLst>
              <a:ext uri="{FF2B5EF4-FFF2-40B4-BE49-F238E27FC236}">
                <a16:creationId xmlns:a16="http://schemas.microsoft.com/office/drawing/2014/main" id="{5ACACDF0-8057-4701-8AAB-61B30B4A0003}"/>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AE089F74-1FEF-4611-BCB0-2C5453FF3F4B}"/>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781A5183-EF6B-4AC8-BBAD-20235471BE30}"/>
              </a:ext>
            </a:extLst>
          </p:cNvPr>
          <p:cNvSpPr>
            <a:spLocks noGrp="1"/>
          </p:cNvSpPr>
          <p:nvPr>
            <p:ph type="sldNum" sz="quarter" idx="12"/>
          </p:nvPr>
        </p:nvSpPr>
        <p:spPr/>
        <p:txBody>
          <a:bodyPr/>
          <a:lstStyle/>
          <a:p>
            <a:fld id="{EDF77D8D-9987-453A-9A05-EB91CA595C68}" type="slidenum">
              <a:rPr kumimoji="1" lang="ja-JP" altLang="en-US" smtClean="0"/>
              <a:pPr/>
              <a:t>40</a:t>
            </a:fld>
            <a:endParaRPr kumimoji="1" lang="ja-JP" altLang="en-US"/>
          </a:p>
        </p:txBody>
      </p:sp>
      <p:grpSp>
        <p:nvGrpSpPr>
          <p:cNvPr id="7" name="グループ化 6">
            <a:extLst>
              <a:ext uri="{FF2B5EF4-FFF2-40B4-BE49-F238E27FC236}">
                <a16:creationId xmlns:a16="http://schemas.microsoft.com/office/drawing/2014/main" id="{2B1C7767-30AC-ECC4-F7CA-4A30B07D20CB}"/>
              </a:ext>
            </a:extLst>
          </p:cNvPr>
          <p:cNvGrpSpPr/>
          <p:nvPr/>
        </p:nvGrpSpPr>
        <p:grpSpPr>
          <a:xfrm>
            <a:off x="10604552" y="4142966"/>
            <a:ext cx="1498496" cy="2039645"/>
            <a:chOff x="10488488" y="1949662"/>
            <a:chExt cx="1498496" cy="2039645"/>
          </a:xfrm>
        </p:grpSpPr>
        <p:pic>
          <p:nvPicPr>
            <p:cNvPr id="8" name="図 7" descr="ランプ が含まれている画像&#10;&#10;自動的に生成された説明">
              <a:extLst>
                <a:ext uri="{FF2B5EF4-FFF2-40B4-BE49-F238E27FC236}">
                  <a16:creationId xmlns:a16="http://schemas.microsoft.com/office/drawing/2014/main" id="{CB6089C8-754C-DB99-6ACF-5E1C1B5F60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03180" y="2464542"/>
              <a:ext cx="1383804" cy="1524765"/>
            </a:xfrm>
            <a:prstGeom prst="rect">
              <a:avLst/>
            </a:prstGeom>
          </p:spPr>
        </p:pic>
        <p:sp>
          <p:nvSpPr>
            <p:cNvPr id="9" name="テキスト ボックス 8">
              <a:extLst>
                <a:ext uri="{FF2B5EF4-FFF2-40B4-BE49-F238E27FC236}">
                  <a16:creationId xmlns:a16="http://schemas.microsoft.com/office/drawing/2014/main" id="{CC50A858-C9D5-EF72-4570-D37B9262F1C6}"/>
                </a:ext>
              </a:extLst>
            </p:cNvPr>
            <p:cNvSpPr txBox="1"/>
            <p:nvPr/>
          </p:nvSpPr>
          <p:spPr>
            <a:xfrm>
              <a:off x="10488488" y="1949662"/>
              <a:ext cx="1338828" cy="369332"/>
            </a:xfrm>
            <a:prstGeom prst="rect">
              <a:avLst/>
            </a:prstGeom>
            <a:noFill/>
          </p:spPr>
          <p:txBody>
            <a:bodyPr wrap="none" rtlCol="0">
              <a:spAutoFit/>
            </a:bodyPr>
            <a:lstStyle/>
            <a:p>
              <a:r>
                <a:rPr lang="ja-JP" altLang="en-US"/>
                <a:t>やめないで</a:t>
              </a:r>
            </a:p>
          </p:txBody>
        </p:sp>
        <p:cxnSp>
          <p:nvCxnSpPr>
            <p:cNvPr id="11" name="直線コネクタ 10">
              <a:extLst>
                <a:ext uri="{FF2B5EF4-FFF2-40B4-BE49-F238E27FC236}">
                  <a16:creationId xmlns:a16="http://schemas.microsoft.com/office/drawing/2014/main" id="{D17F5350-F533-9AA1-4CFB-6864DBC9072C}"/>
                </a:ext>
              </a:extLst>
            </p:cNvPr>
            <p:cNvCxnSpPr/>
            <p:nvPr/>
          </p:nvCxnSpPr>
          <p:spPr>
            <a:xfrm>
              <a:off x="10603180" y="2382006"/>
              <a:ext cx="288032" cy="2086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36B0D609-C226-32DC-4701-CB92FD50F0D1}"/>
                </a:ext>
              </a:extLst>
            </p:cNvPr>
            <p:cNvCxnSpPr>
              <a:stCxn id="9" idx="3"/>
            </p:cNvCxnSpPr>
            <p:nvPr/>
          </p:nvCxnSpPr>
          <p:spPr>
            <a:xfrm flipH="1">
              <a:off x="11611292" y="2134329"/>
              <a:ext cx="216024" cy="4080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ADE35D72-A715-F561-024A-420E563678F7}"/>
                </a:ext>
              </a:extLst>
            </p:cNvPr>
            <p:cNvCxnSpPr/>
            <p:nvPr/>
          </p:nvCxnSpPr>
          <p:spPr>
            <a:xfrm>
              <a:off x="10601661" y="2261610"/>
              <a:ext cx="288032" cy="2086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432F40B0-905A-D34E-4E0E-2F35E6BDF646}"/>
                </a:ext>
              </a:extLst>
            </p:cNvPr>
            <p:cNvCxnSpPr/>
            <p:nvPr/>
          </p:nvCxnSpPr>
          <p:spPr>
            <a:xfrm flipH="1">
              <a:off x="11702608" y="2144526"/>
              <a:ext cx="216024" cy="4080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521142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E8B2731-7A3B-4472-A9A9-8C5537E7FD5E}"/>
              </a:ext>
            </a:extLst>
          </p:cNvPr>
          <p:cNvSpPr>
            <a:spLocks noGrp="1"/>
          </p:cNvSpPr>
          <p:nvPr>
            <p:ph type="title"/>
          </p:nvPr>
        </p:nvSpPr>
        <p:spPr>
          <a:xfrm>
            <a:off x="1651824" y="274638"/>
            <a:ext cx="8888352" cy="1143000"/>
          </a:xfrm>
        </p:spPr>
        <p:txBody>
          <a:bodyPr>
            <a:normAutofit fontScale="90000"/>
          </a:bodyPr>
          <a:lstStyle/>
          <a:p>
            <a:r>
              <a:rPr kumimoji="1" lang="ja-JP" altLang="en-US" dirty="0"/>
              <a:t>まとめ：多要素認証</a:t>
            </a:r>
            <a:r>
              <a:rPr lang="ja-JP" altLang="en-US" dirty="0"/>
              <a:t>で安心な暮らしを</a:t>
            </a:r>
            <a:endParaRPr kumimoji="1" lang="ja-JP" altLang="en-US" dirty="0"/>
          </a:p>
        </p:txBody>
      </p:sp>
      <p:sp>
        <p:nvSpPr>
          <p:cNvPr id="4" name="日付プレースホルダー 3">
            <a:extLst>
              <a:ext uri="{FF2B5EF4-FFF2-40B4-BE49-F238E27FC236}">
                <a16:creationId xmlns:a16="http://schemas.microsoft.com/office/drawing/2014/main" id="{4E8F5523-0660-4E47-97DA-CE197F75BFB5}"/>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63D8864B-07D2-4211-B822-03B6E90BA76A}"/>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2ED8FBCD-A3D5-4843-AA2F-499E50785D76}"/>
              </a:ext>
            </a:extLst>
          </p:cNvPr>
          <p:cNvSpPr>
            <a:spLocks noGrp="1"/>
          </p:cNvSpPr>
          <p:nvPr>
            <p:ph type="sldNum" sz="quarter" idx="12"/>
          </p:nvPr>
        </p:nvSpPr>
        <p:spPr/>
        <p:txBody>
          <a:bodyPr/>
          <a:lstStyle/>
          <a:p>
            <a:fld id="{EDF77D8D-9987-453A-9A05-EB91CA595C68}" type="slidenum">
              <a:rPr kumimoji="1" lang="ja-JP" altLang="en-US" smtClean="0"/>
              <a:pPr/>
              <a:t>41</a:t>
            </a:fld>
            <a:endParaRPr kumimoji="1" lang="ja-JP" altLang="en-US"/>
          </a:p>
        </p:txBody>
      </p:sp>
      <p:sp>
        <p:nvSpPr>
          <p:cNvPr id="3" name="正方形/長方形 2">
            <a:extLst>
              <a:ext uri="{FF2B5EF4-FFF2-40B4-BE49-F238E27FC236}">
                <a16:creationId xmlns:a16="http://schemas.microsoft.com/office/drawing/2014/main" id="{0D716089-10FC-1D81-1AC6-CAFBC434D561}"/>
              </a:ext>
            </a:extLst>
          </p:cNvPr>
          <p:cNvSpPr/>
          <p:nvPr/>
        </p:nvSpPr>
        <p:spPr>
          <a:xfrm>
            <a:off x="9769205" y="2566777"/>
            <a:ext cx="1720552" cy="343538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r>
              <a:rPr lang="ja-JP" altLang="en-US" sz="3200">
                <a:solidFill>
                  <a:schemeClr val="tx1"/>
                </a:solidFill>
                <a:latin typeface="UD デジタル 教科書体 N-B" panose="02020700000000000000" pitchFamily="17" charset="-128"/>
                <a:ea typeface="UD デジタル 教科書体 N-B" panose="02020700000000000000" pitchFamily="17" charset="-128"/>
              </a:rPr>
              <a:t>多要素を</a:t>
            </a:r>
            <a:endParaRPr lang="en-US" altLang="ja-JP" sz="3200">
              <a:solidFill>
                <a:schemeClr val="tx1"/>
              </a:solidFill>
              <a:latin typeface="UD デジタル 教科書体 N-B" panose="02020700000000000000" pitchFamily="17" charset="-128"/>
              <a:ea typeface="UD デジタル 教科書体 N-B" panose="02020700000000000000" pitchFamily="17" charset="-128"/>
            </a:endParaRPr>
          </a:p>
          <a:p>
            <a:r>
              <a:rPr lang="ja-JP" altLang="en-US" sz="3200">
                <a:solidFill>
                  <a:schemeClr val="tx1"/>
                </a:solidFill>
                <a:latin typeface="UD デジタル 教科書体 N-B" panose="02020700000000000000" pitchFamily="17" charset="-128"/>
                <a:ea typeface="UD デジタル 教科書体 N-B" panose="02020700000000000000" pitchFamily="17" charset="-128"/>
              </a:rPr>
              <a:t>　設定しないと</a:t>
            </a:r>
            <a:endParaRPr lang="en-US" altLang="ja-JP" sz="3200">
              <a:solidFill>
                <a:schemeClr val="tx1"/>
              </a:solidFill>
              <a:latin typeface="UD デジタル 教科書体 N-B" panose="02020700000000000000" pitchFamily="17" charset="-128"/>
              <a:ea typeface="UD デジタル 教科書体 N-B" panose="02020700000000000000" pitchFamily="17" charset="-128"/>
            </a:endParaRPr>
          </a:p>
          <a:p>
            <a:r>
              <a:rPr lang="ja-JP" altLang="en-US" sz="3200">
                <a:solidFill>
                  <a:schemeClr val="tx1"/>
                </a:solidFill>
                <a:latin typeface="UD デジタル 教科書体 N-B" panose="02020700000000000000" pitchFamily="17" charset="-128"/>
                <a:ea typeface="UD デジタル 教科書体 N-B" panose="02020700000000000000" pitchFamily="17" charset="-128"/>
              </a:rPr>
              <a:t>　　無防備やねん</a:t>
            </a:r>
          </a:p>
        </p:txBody>
      </p:sp>
      <p:sp>
        <p:nvSpPr>
          <p:cNvPr id="12" name="正方形/長方形 11">
            <a:extLst>
              <a:ext uri="{FF2B5EF4-FFF2-40B4-BE49-F238E27FC236}">
                <a16:creationId xmlns:a16="http://schemas.microsoft.com/office/drawing/2014/main" id="{358F841A-9757-F160-A226-043A550A9465}"/>
              </a:ext>
            </a:extLst>
          </p:cNvPr>
          <p:cNvSpPr/>
          <p:nvPr/>
        </p:nvSpPr>
        <p:spPr>
          <a:xfrm rot="20450801">
            <a:off x="9793453" y="1993237"/>
            <a:ext cx="1368152" cy="6924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a:t>田浦作</a:t>
            </a:r>
            <a:endParaRPr lang="en-US" altLang="ja-JP" sz="1400"/>
          </a:p>
          <a:p>
            <a:pPr algn="ctr"/>
            <a:r>
              <a:rPr lang="ja-JP" altLang="en-US" sz="1400"/>
              <a:t>（凡人）</a:t>
            </a:r>
          </a:p>
        </p:txBody>
      </p:sp>
      <p:sp>
        <p:nvSpPr>
          <p:cNvPr id="10" name="テキスト ボックス 9">
            <a:extLst>
              <a:ext uri="{FF2B5EF4-FFF2-40B4-BE49-F238E27FC236}">
                <a16:creationId xmlns:a16="http://schemas.microsoft.com/office/drawing/2014/main" id="{FE28FBC0-B86D-A556-736A-156B4F36EECC}"/>
              </a:ext>
            </a:extLst>
          </p:cNvPr>
          <p:cNvSpPr txBox="1"/>
          <p:nvPr/>
        </p:nvSpPr>
        <p:spPr>
          <a:xfrm>
            <a:off x="513694" y="5228919"/>
            <a:ext cx="5050904" cy="923330"/>
          </a:xfrm>
          <a:prstGeom prst="rect">
            <a:avLst/>
          </a:prstGeom>
          <a:noFill/>
        </p:spPr>
        <p:txBody>
          <a:bodyPr wrap="square">
            <a:spAutoFit/>
          </a:bodyPr>
          <a:lstStyle/>
          <a:p>
            <a:r>
              <a:rPr lang="ja-JP" altLang="ja-JP">
                <a:hlinkClick r:id="rId2"/>
              </a:rPr>
              <a:t>在宅勤務の</a:t>
            </a:r>
            <a:r>
              <a:rPr lang="en-US" altLang="ja-JP">
                <a:hlinkClick r:id="rId2"/>
              </a:rPr>
              <a:t>PC</a:t>
            </a:r>
            <a:r>
              <a:rPr lang="ja-JP" altLang="ja-JP">
                <a:hlinkClick r:id="rId2"/>
              </a:rPr>
              <a:t>利用ガイド</a:t>
            </a:r>
            <a:r>
              <a:rPr lang="ja-JP" altLang="en-US"/>
              <a:t> もご覧ください</a:t>
            </a:r>
            <a:endParaRPr lang="en-US" altLang="ja-JP"/>
          </a:p>
          <a:p>
            <a:r>
              <a:rPr lang="ja-JP" altLang="en-US"/>
              <a:t>面倒だと感じたら「やめた</a:t>
            </a:r>
            <a:r>
              <a:rPr lang="en-US" altLang="ja-JP"/>
              <a:t>!</a:t>
            </a:r>
            <a:r>
              <a:rPr lang="ja-JP" altLang="en-US"/>
              <a:t>」と思う前に症状をお知らせいただけるとありがたいです</a:t>
            </a:r>
          </a:p>
        </p:txBody>
      </p:sp>
      <p:sp>
        <p:nvSpPr>
          <p:cNvPr id="8" name="正方形/長方形 7">
            <a:extLst>
              <a:ext uri="{FF2B5EF4-FFF2-40B4-BE49-F238E27FC236}">
                <a16:creationId xmlns:a16="http://schemas.microsoft.com/office/drawing/2014/main" id="{32BF5B46-4A4A-074A-69C7-4D61CA665B79}"/>
              </a:ext>
            </a:extLst>
          </p:cNvPr>
          <p:cNvSpPr/>
          <p:nvPr/>
        </p:nvSpPr>
        <p:spPr>
          <a:xfrm>
            <a:off x="7615278" y="2568547"/>
            <a:ext cx="1720552" cy="343538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r>
              <a:rPr lang="ja-JP" altLang="en-US" sz="3200">
                <a:solidFill>
                  <a:schemeClr val="tx1"/>
                </a:solidFill>
                <a:latin typeface="UD デジタル 教科書体 N-B" panose="02020700000000000000" pitchFamily="17" charset="-128"/>
                <a:ea typeface="UD デジタル 教科書体 N-B" panose="02020700000000000000" pitchFamily="17" charset="-128"/>
              </a:rPr>
              <a:t>ログインの</a:t>
            </a:r>
            <a:br>
              <a:rPr lang="en-US" altLang="ja-JP" sz="3200">
                <a:solidFill>
                  <a:schemeClr val="tx1"/>
                </a:solidFill>
                <a:latin typeface="UD デジタル 教科書体 N-B" panose="02020700000000000000" pitchFamily="17" charset="-128"/>
                <a:ea typeface="UD デジタル 教科書体 N-B" panose="02020700000000000000" pitchFamily="17" charset="-128"/>
              </a:rPr>
            </a:br>
            <a:r>
              <a:rPr lang="ja-JP" altLang="en-US" sz="3200">
                <a:solidFill>
                  <a:schemeClr val="tx1"/>
                </a:solidFill>
                <a:latin typeface="UD デジタル 教科書体 N-B" panose="02020700000000000000" pitchFamily="17" charset="-128"/>
                <a:ea typeface="UD デジタル 教科書体 N-B" panose="02020700000000000000" pitchFamily="17" charset="-128"/>
              </a:rPr>
              <a:t>　安全守る</a:t>
            </a:r>
            <a:br>
              <a:rPr lang="en-US" altLang="ja-JP" sz="3200">
                <a:solidFill>
                  <a:schemeClr val="tx1"/>
                </a:solidFill>
                <a:latin typeface="UD デジタル 教科書体 N-B" panose="02020700000000000000" pitchFamily="17" charset="-128"/>
                <a:ea typeface="UD デジタル 教科書体 N-B" panose="02020700000000000000" pitchFamily="17" charset="-128"/>
              </a:rPr>
            </a:br>
            <a:r>
              <a:rPr lang="ja-JP" altLang="en-US" sz="3200">
                <a:solidFill>
                  <a:schemeClr val="tx1"/>
                </a:solidFill>
                <a:latin typeface="UD デジタル 教科書体 N-B" panose="02020700000000000000" pitchFamily="17" charset="-128"/>
                <a:ea typeface="UD デジタル 教科書体 N-B" panose="02020700000000000000" pitchFamily="17" charset="-128"/>
              </a:rPr>
              <a:t>　スマートフォン</a:t>
            </a:r>
          </a:p>
        </p:txBody>
      </p:sp>
      <p:sp>
        <p:nvSpPr>
          <p:cNvPr id="9" name="正方形/長方形 8">
            <a:extLst>
              <a:ext uri="{FF2B5EF4-FFF2-40B4-BE49-F238E27FC236}">
                <a16:creationId xmlns:a16="http://schemas.microsoft.com/office/drawing/2014/main" id="{113D24A1-E7DC-3DCD-DBB2-8B3627B84BB1}"/>
              </a:ext>
            </a:extLst>
          </p:cNvPr>
          <p:cNvSpPr/>
          <p:nvPr/>
        </p:nvSpPr>
        <p:spPr>
          <a:xfrm>
            <a:off x="5461351" y="2566777"/>
            <a:ext cx="1720552" cy="343538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r>
              <a:rPr lang="ja-JP" altLang="en-US" sz="3200">
                <a:solidFill>
                  <a:schemeClr val="tx1"/>
                </a:solidFill>
                <a:latin typeface="UD デジタル 教科書体 N-B" panose="02020700000000000000" pitchFamily="17" charset="-128"/>
                <a:ea typeface="UD デジタル 教科書体 N-B" panose="02020700000000000000" pitchFamily="17" charset="-128"/>
              </a:rPr>
              <a:t>サインイン</a:t>
            </a:r>
            <a:br>
              <a:rPr lang="en-US" altLang="ja-JP" sz="3200">
                <a:solidFill>
                  <a:schemeClr val="tx1"/>
                </a:solidFill>
                <a:latin typeface="UD デジタル 教科書体 N-B" panose="02020700000000000000" pitchFamily="17" charset="-128"/>
                <a:ea typeface="UD デジタル 教科書体 N-B" panose="02020700000000000000" pitchFamily="17" charset="-128"/>
              </a:rPr>
            </a:br>
            <a:r>
              <a:rPr lang="ja-JP" altLang="en-US" sz="3200">
                <a:solidFill>
                  <a:schemeClr val="tx1"/>
                </a:solidFill>
                <a:latin typeface="UD デジタル 教科書体 N-B" panose="02020700000000000000" pitchFamily="17" charset="-128"/>
                <a:ea typeface="UD デジタル 教科書体 N-B" panose="02020700000000000000" pitchFamily="17" charset="-128"/>
              </a:rPr>
              <a:t>　一手間かけて</a:t>
            </a:r>
            <a:br>
              <a:rPr lang="en-US" altLang="ja-JP" sz="3200">
                <a:solidFill>
                  <a:schemeClr val="tx1"/>
                </a:solidFill>
                <a:latin typeface="UD デジタル 教科書体 N-B" panose="02020700000000000000" pitchFamily="17" charset="-128"/>
                <a:ea typeface="UD デジタル 教科書体 N-B" panose="02020700000000000000" pitchFamily="17" charset="-128"/>
              </a:rPr>
            </a:br>
            <a:r>
              <a:rPr lang="ja-JP" altLang="en-US" sz="3200">
                <a:solidFill>
                  <a:schemeClr val="tx1"/>
                </a:solidFill>
                <a:latin typeface="UD デジタル 教科書体 N-B" panose="02020700000000000000" pitchFamily="17" charset="-128"/>
                <a:ea typeface="UD デジタル 教科書体 N-B" panose="02020700000000000000" pitchFamily="17" charset="-128"/>
              </a:rPr>
              <a:t>　　安全に</a:t>
            </a:r>
          </a:p>
        </p:txBody>
      </p:sp>
      <p:sp>
        <p:nvSpPr>
          <p:cNvPr id="11" name="正方形/長方形 10">
            <a:extLst>
              <a:ext uri="{FF2B5EF4-FFF2-40B4-BE49-F238E27FC236}">
                <a16:creationId xmlns:a16="http://schemas.microsoft.com/office/drawing/2014/main" id="{64752D78-5BB7-A93D-33F3-DD87CFC7DC69}"/>
              </a:ext>
            </a:extLst>
          </p:cNvPr>
          <p:cNvSpPr/>
          <p:nvPr/>
        </p:nvSpPr>
        <p:spPr>
          <a:xfrm rot="20450801">
            <a:off x="7429767" y="2027656"/>
            <a:ext cx="1687132" cy="6924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a:t>金子亮大作</a:t>
            </a:r>
            <a:endParaRPr lang="en-US" altLang="ja-JP" sz="1400" dirty="0"/>
          </a:p>
          <a:p>
            <a:pPr algn="ctr"/>
            <a:r>
              <a:rPr lang="en-US" altLang="ja-JP" sz="1400" dirty="0"/>
              <a:t>(utelecon</a:t>
            </a:r>
            <a:r>
              <a:rPr lang="ja-JP" altLang="en-US" sz="1400" dirty="0"/>
              <a:t>メンバー</a:t>
            </a:r>
            <a:r>
              <a:rPr lang="en-US" altLang="ja-JP" sz="1400" dirty="0"/>
              <a:t>)</a:t>
            </a:r>
            <a:endParaRPr lang="ja-JP" altLang="en-US" sz="1400" dirty="0"/>
          </a:p>
        </p:txBody>
      </p:sp>
      <p:sp>
        <p:nvSpPr>
          <p:cNvPr id="13" name="正方形/長方形 12">
            <a:extLst>
              <a:ext uri="{FF2B5EF4-FFF2-40B4-BE49-F238E27FC236}">
                <a16:creationId xmlns:a16="http://schemas.microsoft.com/office/drawing/2014/main" id="{1A2FF423-0E5B-68E9-E3C3-84C246F77299}"/>
              </a:ext>
            </a:extLst>
          </p:cNvPr>
          <p:cNvSpPr/>
          <p:nvPr/>
        </p:nvSpPr>
        <p:spPr>
          <a:xfrm rot="20450801">
            <a:off x="5146369" y="2045564"/>
            <a:ext cx="1687132" cy="6924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a:t>大澤悠一作</a:t>
            </a:r>
            <a:endParaRPr lang="en-US" altLang="ja-JP" sz="1400" dirty="0"/>
          </a:p>
          <a:p>
            <a:pPr algn="ctr"/>
            <a:r>
              <a:rPr lang="en-US" altLang="ja-JP" sz="1400" dirty="0"/>
              <a:t>(utelecon</a:t>
            </a:r>
            <a:r>
              <a:rPr lang="ja-JP" altLang="en-US" sz="1400" dirty="0"/>
              <a:t>メンバー</a:t>
            </a:r>
            <a:r>
              <a:rPr lang="en-US" altLang="ja-JP" sz="1400" dirty="0"/>
              <a:t>)</a:t>
            </a:r>
            <a:endParaRPr lang="ja-JP" altLang="en-US" sz="1400" dirty="0"/>
          </a:p>
        </p:txBody>
      </p:sp>
    </p:spTree>
    <p:extLst>
      <p:ext uri="{BB962C8B-B14F-4D97-AF65-F5344CB8AC3E}">
        <p14:creationId xmlns:p14="http://schemas.microsoft.com/office/powerpoint/2010/main" val="29891092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0C63A2-30CF-5ED4-8F07-ABA9AAA03E23}"/>
              </a:ext>
            </a:extLst>
          </p:cNvPr>
          <p:cNvSpPr>
            <a:spLocks noGrp="1"/>
          </p:cNvSpPr>
          <p:nvPr>
            <p:ph type="title"/>
          </p:nvPr>
        </p:nvSpPr>
        <p:spPr/>
        <p:txBody>
          <a:bodyPr/>
          <a:lstStyle/>
          <a:p>
            <a:r>
              <a:rPr kumimoji="1" lang="ja-JP" altLang="en-US" dirty="0"/>
              <a:t>付録：パスワードについて</a:t>
            </a:r>
          </a:p>
        </p:txBody>
      </p:sp>
      <p:sp>
        <p:nvSpPr>
          <p:cNvPr id="3" name="コンテンツ プレースホルダー 2">
            <a:extLst>
              <a:ext uri="{FF2B5EF4-FFF2-40B4-BE49-F238E27FC236}">
                <a16:creationId xmlns:a16="http://schemas.microsoft.com/office/drawing/2014/main" id="{412A7D8A-5853-855B-98FA-08633A161C83}"/>
              </a:ext>
            </a:extLst>
          </p:cNvPr>
          <p:cNvSpPr>
            <a:spLocks noGrp="1"/>
          </p:cNvSpPr>
          <p:nvPr>
            <p:ph idx="1"/>
          </p:nvPr>
        </p:nvSpPr>
        <p:spPr/>
        <p:txBody>
          <a:bodyPr/>
          <a:lstStyle/>
          <a:p>
            <a:endParaRPr kumimoji="1" lang="ja-JP" altLang="en-US"/>
          </a:p>
        </p:txBody>
      </p:sp>
      <p:sp>
        <p:nvSpPr>
          <p:cNvPr id="4" name="日付プレースホルダー 3">
            <a:extLst>
              <a:ext uri="{FF2B5EF4-FFF2-40B4-BE49-F238E27FC236}">
                <a16:creationId xmlns:a16="http://schemas.microsoft.com/office/drawing/2014/main" id="{D5069789-C306-1E19-F3E0-320095FA6FB9}"/>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B523DD7C-0D83-C9AF-4CFA-31D75E479C30}"/>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42787A9E-FED0-7DCB-51EE-73CBB6FC605C}"/>
              </a:ext>
            </a:extLst>
          </p:cNvPr>
          <p:cNvSpPr>
            <a:spLocks noGrp="1"/>
          </p:cNvSpPr>
          <p:nvPr>
            <p:ph type="sldNum" sz="quarter" idx="12"/>
          </p:nvPr>
        </p:nvSpPr>
        <p:spPr/>
        <p:txBody>
          <a:bodyPr/>
          <a:lstStyle/>
          <a:p>
            <a:fld id="{55E32C41-2E12-F042-B05A-CBC2BA75F68F}" type="slidenum">
              <a:rPr kumimoji="1" lang="ja-JP" altLang="en-US" smtClean="0"/>
              <a:t>42</a:t>
            </a:fld>
            <a:endParaRPr kumimoji="1" lang="ja-JP" altLang="en-US"/>
          </a:p>
        </p:txBody>
      </p:sp>
    </p:spTree>
    <p:extLst>
      <p:ext uri="{BB962C8B-B14F-4D97-AF65-F5344CB8AC3E}">
        <p14:creationId xmlns:p14="http://schemas.microsoft.com/office/powerpoint/2010/main" val="11846626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C554B5-5440-9134-DA74-D724F6B857AC}"/>
              </a:ext>
            </a:extLst>
          </p:cNvPr>
          <p:cNvSpPr>
            <a:spLocks noGrp="1"/>
          </p:cNvSpPr>
          <p:nvPr>
            <p:ph type="title"/>
          </p:nvPr>
        </p:nvSpPr>
        <p:spPr/>
        <p:txBody>
          <a:bodyPr/>
          <a:lstStyle/>
          <a:p>
            <a:r>
              <a:rPr kumimoji="1" lang="ja-JP" altLang="en-US"/>
              <a:t>ちゃんとしたパスワード</a:t>
            </a:r>
          </a:p>
        </p:txBody>
      </p:sp>
      <p:sp>
        <p:nvSpPr>
          <p:cNvPr id="3" name="コンテンツ プレースホルダー 2">
            <a:extLst>
              <a:ext uri="{FF2B5EF4-FFF2-40B4-BE49-F238E27FC236}">
                <a16:creationId xmlns:a16="http://schemas.microsoft.com/office/drawing/2014/main" id="{45A91AE4-C467-48C5-8F28-A0A66F1C1E89}"/>
              </a:ext>
            </a:extLst>
          </p:cNvPr>
          <p:cNvSpPr>
            <a:spLocks noGrp="1"/>
          </p:cNvSpPr>
          <p:nvPr>
            <p:ph idx="1"/>
          </p:nvPr>
        </p:nvSpPr>
        <p:spPr>
          <a:xfrm>
            <a:off x="383059" y="1825624"/>
            <a:ext cx="11602995" cy="4530725"/>
          </a:xfrm>
        </p:spPr>
        <p:txBody>
          <a:bodyPr>
            <a:normAutofit fontScale="85000" lnSpcReduction="10000"/>
          </a:bodyPr>
          <a:lstStyle/>
          <a:p>
            <a:r>
              <a:rPr lang="ja-JP" altLang="en-US" b="1" dirty="0"/>
              <a:t>あなただけに覚えられる</a:t>
            </a:r>
            <a:r>
              <a:rPr lang="ja-JP" altLang="en-US" dirty="0"/>
              <a:t>パスワード</a:t>
            </a:r>
            <a:endParaRPr lang="en-US" altLang="ja-JP" dirty="0"/>
          </a:p>
          <a:p>
            <a:pPr lvl="1"/>
            <a:r>
              <a:rPr kumimoji="1" lang="ja-JP" altLang="en-US" dirty="0"/>
              <a:t>巷で推奨（？）されている方法</a:t>
            </a:r>
            <a:endParaRPr kumimoji="1" lang="en-US" altLang="ja-JP" dirty="0"/>
          </a:p>
          <a:p>
            <a:pPr lvl="1"/>
            <a:r>
              <a:rPr lang="ja-JP" altLang="en-US" dirty="0"/>
              <a:t>自分に思い出せる長い文章を思い浮かべてある規則で文字を取り出す</a:t>
            </a:r>
            <a:endParaRPr lang="en-US" altLang="ja-JP" dirty="0"/>
          </a:p>
          <a:p>
            <a:pPr lvl="2"/>
            <a:r>
              <a:rPr lang="en-US" altLang="ja-JP" dirty="0">
                <a:solidFill>
                  <a:srgbClr val="F010D5"/>
                </a:solidFill>
              </a:rPr>
              <a:t>W</a:t>
            </a:r>
            <a:r>
              <a:rPr lang="en-US" altLang="ja-JP" dirty="0"/>
              <a:t>in</a:t>
            </a:r>
            <a:r>
              <a:rPr lang="en-US" altLang="ja-JP" dirty="0">
                <a:solidFill>
                  <a:srgbClr val="F010D5"/>
                </a:solidFill>
              </a:rPr>
              <a:t>d</a:t>
            </a:r>
            <a:r>
              <a:rPr lang="en-US" altLang="ja-JP" dirty="0"/>
              <a:t>ow</a:t>
            </a:r>
            <a:r>
              <a:rPr lang="en-US" altLang="ja-JP" dirty="0">
                <a:solidFill>
                  <a:srgbClr val="F010D5"/>
                </a:solidFill>
              </a:rPr>
              <a:t>s</a:t>
            </a:r>
            <a:r>
              <a:rPr lang="en-US" altLang="ja-JP" dirty="0"/>
              <a:t> </a:t>
            </a:r>
            <a:r>
              <a:rPr lang="en-US" altLang="ja-JP" dirty="0">
                <a:solidFill>
                  <a:srgbClr val="F010D5"/>
                </a:solidFill>
              </a:rPr>
              <a:t>g</a:t>
            </a:r>
            <a:r>
              <a:rPr lang="en-US" altLang="ja-JP" dirty="0"/>
              <a:t>a </a:t>
            </a:r>
            <a:r>
              <a:rPr lang="en-US" altLang="ja-JP" dirty="0">
                <a:solidFill>
                  <a:srgbClr val="F010D5"/>
                </a:solidFill>
              </a:rPr>
              <a:t>1</a:t>
            </a:r>
            <a:r>
              <a:rPr lang="en-US" altLang="ja-JP" dirty="0"/>
              <a:t> </a:t>
            </a:r>
            <a:r>
              <a:rPr lang="en-US" altLang="ja-JP" dirty="0">
                <a:solidFill>
                  <a:srgbClr val="F010D5"/>
                </a:solidFill>
              </a:rPr>
              <a:t>b</a:t>
            </a:r>
            <a:r>
              <a:rPr lang="en-US" altLang="ja-JP" dirty="0"/>
              <a:t>a</a:t>
            </a:r>
            <a:r>
              <a:rPr lang="en-US" altLang="ja-JP" dirty="0">
                <a:solidFill>
                  <a:srgbClr val="F010D5"/>
                </a:solidFill>
              </a:rPr>
              <a:t>n</a:t>
            </a:r>
            <a:r>
              <a:rPr lang="en-US" altLang="ja-JP" dirty="0"/>
              <a:t> </a:t>
            </a:r>
            <a:r>
              <a:rPr lang="en-US" altLang="ja-JP" dirty="0" err="1">
                <a:solidFill>
                  <a:srgbClr val="F010D5"/>
                </a:solidFill>
              </a:rPr>
              <a:t>t</a:t>
            </a:r>
            <a:r>
              <a:rPr lang="en-US" altLang="ja-JP" dirty="0" err="1"/>
              <a:t>e</a:t>
            </a:r>
            <a:r>
              <a:rPr lang="en-US" altLang="ja-JP" dirty="0"/>
              <a:t> </a:t>
            </a:r>
            <a:r>
              <a:rPr lang="en-US" altLang="ja-JP" dirty="0" err="1">
                <a:solidFill>
                  <a:srgbClr val="F010D5"/>
                </a:solidFill>
              </a:rPr>
              <a:t>k</a:t>
            </a:r>
            <a:r>
              <a:rPr lang="en-US" altLang="ja-JP" dirty="0" err="1"/>
              <a:t>o</a:t>
            </a:r>
            <a:r>
              <a:rPr lang="en-US" altLang="ja-JP" dirty="0" err="1">
                <a:solidFill>
                  <a:srgbClr val="F010D5"/>
                </a:solidFill>
              </a:rPr>
              <a:t>t</a:t>
            </a:r>
            <a:r>
              <a:rPr lang="en-US" altLang="ja-JP" dirty="0" err="1"/>
              <a:t>o</a:t>
            </a:r>
            <a:r>
              <a:rPr lang="en-US" altLang="ja-JP" dirty="0"/>
              <a:t> </a:t>
            </a:r>
            <a:r>
              <a:rPr lang="en-US" altLang="ja-JP" dirty="0">
                <a:solidFill>
                  <a:srgbClr val="F010D5"/>
                </a:solidFill>
              </a:rPr>
              <a:t>h</a:t>
            </a:r>
            <a:r>
              <a:rPr lang="en-US" altLang="ja-JP" dirty="0"/>
              <a:t>a </a:t>
            </a:r>
            <a:r>
              <a:rPr lang="en-US" altLang="ja-JP" dirty="0" err="1">
                <a:solidFill>
                  <a:srgbClr val="F010D5"/>
                </a:solidFill>
              </a:rPr>
              <a:t>n</a:t>
            </a:r>
            <a:r>
              <a:rPr lang="en-US" altLang="ja-JP" dirty="0" err="1"/>
              <a:t>ai</a:t>
            </a:r>
            <a:r>
              <a:rPr lang="en-US" altLang="ja-JP" dirty="0"/>
              <a:t> </a:t>
            </a:r>
            <a:r>
              <a:rPr lang="en-US" altLang="ja-JP" dirty="0">
                <a:solidFill>
                  <a:srgbClr val="F010D5"/>
                </a:solidFill>
              </a:rPr>
              <a:t>t</a:t>
            </a:r>
            <a:r>
              <a:rPr lang="en-US" altLang="ja-JP" dirty="0"/>
              <a:t>o </a:t>
            </a:r>
            <a:r>
              <a:rPr lang="en-US" altLang="ja-JP" dirty="0" err="1"/>
              <a:t>o</a:t>
            </a:r>
            <a:r>
              <a:rPr lang="en-US" altLang="ja-JP" dirty="0" err="1">
                <a:solidFill>
                  <a:srgbClr val="F010D5"/>
                </a:solidFill>
              </a:rPr>
              <a:t>m</a:t>
            </a:r>
            <a:r>
              <a:rPr lang="en-US" altLang="ja-JP" dirty="0" err="1"/>
              <a:t>oi</a:t>
            </a:r>
            <a:r>
              <a:rPr lang="en-US" altLang="ja-JP" dirty="0" err="1">
                <a:solidFill>
                  <a:srgbClr val="F010D5"/>
                </a:solidFill>
              </a:rPr>
              <a:t>m</a:t>
            </a:r>
            <a:r>
              <a:rPr lang="en-US" altLang="ja-JP" dirty="0" err="1"/>
              <a:t>a</a:t>
            </a:r>
            <a:r>
              <a:rPr lang="en-US" altLang="ja-JP" dirty="0" err="1">
                <a:solidFill>
                  <a:srgbClr val="F010D5"/>
                </a:solidFill>
              </a:rPr>
              <a:t>s</a:t>
            </a:r>
            <a:r>
              <a:rPr lang="en-US" altLang="ja-JP" dirty="0" err="1"/>
              <a:t>u</a:t>
            </a:r>
            <a:r>
              <a:rPr lang="en-US" altLang="ja-JP" dirty="0"/>
              <a:t> </a:t>
            </a:r>
            <a:r>
              <a:rPr lang="en-US" altLang="ja-JP" dirty="0">
                <a:sym typeface="Symbol" panose="05050102010706020507" pitchFamily="18" charset="2"/>
              </a:rPr>
              <a:t> </a:t>
            </a:r>
            <a:r>
              <a:rPr lang="en-US" altLang="ja-JP" dirty="0">
                <a:solidFill>
                  <a:srgbClr val="F010D5"/>
                </a:solidFill>
              </a:rPr>
              <a:t>Wdsg1bntkthntmms</a:t>
            </a:r>
          </a:p>
          <a:p>
            <a:pPr lvl="1"/>
            <a:r>
              <a:rPr lang="en-US" altLang="ja-JP" dirty="0"/>
              <a:t>AI</a:t>
            </a:r>
            <a:r>
              <a:rPr lang="ja-JP" altLang="en-US" dirty="0"/>
              <a:t>に生成されてしまう可能性は否定できないが</a:t>
            </a:r>
            <a:r>
              <a:rPr lang="en-US" altLang="ja-JP" dirty="0"/>
              <a:t>…</a:t>
            </a:r>
          </a:p>
          <a:p>
            <a:r>
              <a:rPr kumimoji="1" lang="ja-JP" altLang="en-US" b="1" dirty="0"/>
              <a:t>乱数</a:t>
            </a:r>
            <a:r>
              <a:rPr kumimoji="1" lang="ja-JP" altLang="en-US" dirty="0"/>
              <a:t>パスワード（王道）</a:t>
            </a:r>
            <a:endParaRPr kumimoji="1" lang="en-US" altLang="ja-JP" dirty="0"/>
          </a:p>
          <a:p>
            <a:pPr lvl="1"/>
            <a:r>
              <a:rPr lang="ja-JP" altLang="en-US" dirty="0"/>
              <a:t>一番安全（例：大文字小文字数字混ぜて</a:t>
            </a:r>
            <a:r>
              <a:rPr lang="en-US" altLang="ja-JP" dirty="0"/>
              <a:t>12</a:t>
            </a:r>
            <a:r>
              <a:rPr lang="ja-JP" altLang="en-US" dirty="0"/>
              <a:t>文字）</a:t>
            </a:r>
            <a:endParaRPr lang="en-US" altLang="ja-JP" dirty="0"/>
          </a:p>
          <a:p>
            <a:pPr lvl="1"/>
            <a:r>
              <a:rPr lang="ja-JP" altLang="en-US" dirty="0"/>
              <a:t>生成方法：例えばこの</a:t>
            </a:r>
            <a:r>
              <a:rPr lang="en-US" altLang="ja-JP" dirty="0">
                <a:hlinkClick r:id="rId2"/>
              </a:rPr>
              <a:t>Excel</a:t>
            </a:r>
            <a:endParaRPr lang="en-US" altLang="ja-JP" dirty="0"/>
          </a:p>
          <a:p>
            <a:pPr lvl="2"/>
            <a:r>
              <a:rPr lang="ja-JP" altLang="en-US" dirty="0"/>
              <a:t>注：</a:t>
            </a:r>
            <a:r>
              <a:rPr lang="en-US" altLang="ja-JP" dirty="0"/>
              <a:t>Linux </a:t>
            </a:r>
            <a:r>
              <a:rPr lang="en-US" altLang="ja-JP" dirty="0" err="1"/>
              <a:t>pwgen</a:t>
            </a:r>
            <a:r>
              <a:rPr lang="ja-JP" altLang="en-US" dirty="0"/>
              <a:t>コマンド、スクリプト言語などもっと普通な方法はあります（無理やり</a:t>
            </a:r>
            <a:r>
              <a:rPr lang="en-US" altLang="ja-JP" dirty="0"/>
              <a:t>Excel</a:t>
            </a:r>
            <a:r>
              <a:rPr lang="ja-JP" altLang="en-US" dirty="0"/>
              <a:t>でやってみただけです）</a:t>
            </a:r>
            <a:endParaRPr lang="en-US" altLang="ja-JP" dirty="0"/>
          </a:p>
          <a:p>
            <a:pPr lvl="1"/>
            <a:r>
              <a:rPr kumimoji="1" lang="ja-JP" altLang="en-US" dirty="0">
                <a:solidFill>
                  <a:srgbClr val="F010D5"/>
                </a:solidFill>
              </a:rPr>
              <a:t>問題：なかなか覚えられない</a:t>
            </a:r>
            <a:r>
              <a:rPr kumimoji="1" lang="ja-JP" altLang="en-US" dirty="0"/>
              <a:t>（次スライド）</a:t>
            </a:r>
            <a:endParaRPr kumimoji="1" lang="en-US" altLang="ja-JP" dirty="0"/>
          </a:p>
        </p:txBody>
      </p:sp>
      <p:sp>
        <p:nvSpPr>
          <p:cNvPr id="4" name="日付プレースホルダー 3">
            <a:extLst>
              <a:ext uri="{FF2B5EF4-FFF2-40B4-BE49-F238E27FC236}">
                <a16:creationId xmlns:a16="http://schemas.microsoft.com/office/drawing/2014/main" id="{EC496670-CD9C-72D7-4DDF-C7E08B3DA920}"/>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EB7479FB-1F38-2A66-4EFA-B1C715636CBE}"/>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D281B533-9D96-6F03-A3AF-75C872B818CD}"/>
              </a:ext>
            </a:extLst>
          </p:cNvPr>
          <p:cNvSpPr>
            <a:spLocks noGrp="1"/>
          </p:cNvSpPr>
          <p:nvPr>
            <p:ph type="sldNum" sz="quarter" idx="12"/>
          </p:nvPr>
        </p:nvSpPr>
        <p:spPr/>
        <p:txBody>
          <a:bodyPr/>
          <a:lstStyle/>
          <a:p>
            <a:fld id="{EDF77D8D-9987-453A-9A05-EB91CA595C68}" type="slidenum">
              <a:rPr kumimoji="1" lang="ja-JP" altLang="en-US" smtClean="0"/>
              <a:pPr/>
              <a:t>43</a:t>
            </a:fld>
            <a:endParaRPr kumimoji="1" lang="ja-JP" altLang="en-US"/>
          </a:p>
        </p:txBody>
      </p:sp>
    </p:spTree>
    <p:extLst>
      <p:ext uri="{BB962C8B-B14F-4D97-AF65-F5344CB8AC3E}">
        <p14:creationId xmlns:p14="http://schemas.microsoft.com/office/powerpoint/2010/main" val="37277350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1E3E18-2A62-E4F6-740A-942C2D89925A}"/>
              </a:ext>
            </a:extLst>
          </p:cNvPr>
          <p:cNvSpPr>
            <a:spLocks noGrp="1"/>
          </p:cNvSpPr>
          <p:nvPr>
            <p:ph type="title"/>
          </p:nvPr>
        </p:nvSpPr>
        <p:spPr/>
        <p:txBody>
          <a:bodyPr>
            <a:normAutofit/>
          </a:bodyPr>
          <a:lstStyle/>
          <a:p>
            <a:r>
              <a:rPr kumimoji="1" lang="ja-JP" altLang="en-US"/>
              <a:t>乱数パスワード覚えられない問題</a:t>
            </a:r>
          </a:p>
        </p:txBody>
      </p:sp>
      <p:sp>
        <p:nvSpPr>
          <p:cNvPr id="3" name="コンテンツ プレースホルダー 2">
            <a:extLst>
              <a:ext uri="{FF2B5EF4-FFF2-40B4-BE49-F238E27FC236}">
                <a16:creationId xmlns:a16="http://schemas.microsoft.com/office/drawing/2014/main" id="{F688813C-769C-086D-2BBE-73D9CF7B7297}"/>
              </a:ext>
            </a:extLst>
          </p:cNvPr>
          <p:cNvSpPr>
            <a:spLocks noGrp="1"/>
          </p:cNvSpPr>
          <p:nvPr>
            <p:ph idx="1"/>
          </p:nvPr>
        </p:nvSpPr>
        <p:spPr/>
        <p:txBody>
          <a:bodyPr>
            <a:normAutofit/>
          </a:bodyPr>
          <a:lstStyle/>
          <a:p>
            <a:r>
              <a:rPr kumimoji="1" lang="ja-JP" altLang="en-US" dirty="0"/>
              <a:t>紙に書いておく</a:t>
            </a:r>
            <a:r>
              <a:rPr kumimoji="1" lang="en-US" altLang="ja-JP" dirty="0"/>
              <a:t>?</a:t>
            </a:r>
          </a:p>
          <a:p>
            <a:r>
              <a:rPr lang="ja-JP" altLang="en-US" dirty="0"/>
              <a:t>「いざというとき」の手段としては〇</a:t>
            </a:r>
            <a:endParaRPr lang="en-US" altLang="ja-JP" dirty="0"/>
          </a:p>
          <a:p>
            <a:r>
              <a:rPr lang="ja-JP" altLang="en-US" dirty="0"/>
              <a:t>入力を要求されることが稀なら紙でも耐えられる</a:t>
            </a:r>
            <a:endParaRPr lang="en-US" altLang="ja-JP" dirty="0"/>
          </a:p>
          <a:p>
            <a:r>
              <a:rPr lang="ja-JP" altLang="en-US" dirty="0"/>
              <a:t>だが一般には解決策といえるかは怪しい</a:t>
            </a:r>
            <a:endParaRPr lang="en-US" altLang="ja-JP" dirty="0"/>
          </a:p>
          <a:p>
            <a:r>
              <a:rPr lang="ja-JP" altLang="en-US" dirty="0">
                <a:sym typeface="Symbol" panose="05050102010706020507" pitchFamily="18" charset="2"/>
              </a:rPr>
              <a:t> </a:t>
            </a:r>
            <a:r>
              <a:rPr kumimoji="1" lang="ja-JP" altLang="en-US" dirty="0"/>
              <a:t>コンピュータに保存（＋コピペ）したくなる</a:t>
            </a:r>
          </a:p>
        </p:txBody>
      </p:sp>
      <p:sp>
        <p:nvSpPr>
          <p:cNvPr id="4" name="日付プレースホルダー 3">
            <a:extLst>
              <a:ext uri="{FF2B5EF4-FFF2-40B4-BE49-F238E27FC236}">
                <a16:creationId xmlns:a16="http://schemas.microsoft.com/office/drawing/2014/main" id="{29194638-1C92-BA51-52ED-54D0CF20DB80}"/>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B4383C67-8CCC-48B0-FF36-51913F5187DD}"/>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797BC163-9AD2-1E75-BC49-C199FA806354}"/>
              </a:ext>
            </a:extLst>
          </p:cNvPr>
          <p:cNvSpPr>
            <a:spLocks noGrp="1"/>
          </p:cNvSpPr>
          <p:nvPr>
            <p:ph type="sldNum" sz="quarter" idx="12"/>
          </p:nvPr>
        </p:nvSpPr>
        <p:spPr/>
        <p:txBody>
          <a:bodyPr/>
          <a:lstStyle/>
          <a:p>
            <a:fld id="{EDF77D8D-9987-453A-9A05-EB91CA595C68}" type="slidenum">
              <a:rPr kumimoji="1" lang="ja-JP" altLang="en-US" smtClean="0"/>
              <a:pPr/>
              <a:t>44</a:t>
            </a:fld>
            <a:endParaRPr kumimoji="1" lang="ja-JP" altLang="en-US"/>
          </a:p>
        </p:txBody>
      </p:sp>
    </p:spTree>
    <p:extLst>
      <p:ext uri="{BB962C8B-B14F-4D97-AF65-F5344CB8AC3E}">
        <p14:creationId xmlns:p14="http://schemas.microsoft.com/office/powerpoint/2010/main" val="243477089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32B5E9-077A-06BE-D78B-3B9B76E5DCBE}"/>
              </a:ext>
            </a:extLst>
          </p:cNvPr>
          <p:cNvSpPr>
            <a:spLocks noGrp="1"/>
          </p:cNvSpPr>
          <p:nvPr>
            <p:ph type="title"/>
          </p:nvPr>
        </p:nvSpPr>
        <p:spPr/>
        <p:txBody>
          <a:bodyPr>
            <a:normAutofit/>
          </a:bodyPr>
          <a:lstStyle/>
          <a:p>
            <a:r>
              <a:rPr kumimoji="1" lang="ja-JP" altLang="en-US"/>
              <a:t>乱数パスワード覚えられない問題</a:t>
            </a:r>
            <a:br>
              <a:rPr kumimoji="1" lang="en-US" altLang="ja-JP"/>
            </a:br>
            <a:r>
              <a:rPr kumimoji="1" lang="ja-JP" altLang="en-US">
                <a:solidFill>
                  <a:srgbClr val="F010D5"/>
                </a:solidFill>
              </a:rPr>
              <a:t>ほげ</a:t>
            </a:r>
            <a:r>
              <a:rPr kumimoji="1" lang="en-US" altLang="ja-JP">
                <a:solidFill>
                  <a:srgbClr val="F010D5"/>
                </a:solidFill>
              </a:rPr>
              <a:t>.docx </a:t>
            </a:r>
            <a:r>
              <a:rPr kumimoji="1" lang="ja-JP" altLang="en-US"/>
              <a:t>方式</a:t>
            </a:r>
          </a:p>
        </p:txBody>
      </p:sp>
      <p:sp>
        <p:nvSpPr>
          <p:cNvPr id="3" name="コンテンツ プレースホルダー 2">
            <a:extLst>
              <a:ext uri="{FF2B5EF4-FFF2-40B4-BE49-F238E27FC236}">
                <a16:creationId xmlns:a16="http://schemas.microsoft.com/office/drawing/2014/main" id="{97CFEFAA-A113-3A84-DFC9-926267E00435}"/>
              </a:ext>
            </a:extLst>
          </p:cNvPr>
          <p:cNvSpPr>
            <a:spLocks noGrp="1"/>
          </p:cNvSpPr>
          <p:nvPr>
            <p:ph idx="1"/>
          </p:nvPr>
        </p:nvSpPr>
        <p:spPr/>
        <p:txBody>
          <a:bodyPr>
            <a:normAutofit/>
          </a:bodyPr>
          <a:lstStyle/>
          <a:p>
            <a:r>
              <a:rPr lang="ja-JP" altLang="en-US" dirty="0"/>
              <a:t>端末内（ローカルフォルダ）に</a:t>
            </a:r>
            <a:r>
              <a:rPr lang="ja-JP" altLang="en-US" dirty="0">
                <a:solidFill>
                  <a:srgbClr val="F010D5"/>
                </a:solidFill>
              </a:rPr>
              <a:t>暗号化されたファイル</a:t>
            </a:r>
            <a:r>
              <a:rPr lang="ja-JP" altLang="en-US" dirty="0"/>
              <a:t>（</a:t>
            </a:r>
            <a:r>
              <a:rPr lang="en-US" altLang="ja-JP" dirty="0"/>
              <a:t>word </a:t>
            </a:r>
            <a:r>
              <a:rPr lang="ja-JP" altLang="en-US" dirty="0"/>
              <a:t>で作成可能）を作り</a:t>
            </a:r>
            <a:r>
              <a:rPr lang="en-US" altLang="ja-JP" dirty="0"/>
              <a:t>UTokyo Account</a:t>
            </a:r>
            <a:r>
              <a:rPr lang="ja-JP" altLang="en-US" dirty="0"/>
              <a:t>のパスワードをメモしておく「</a:t>
            </a:r>
            <a:r>
              <a:rPr kumimoji="1" lang="ja-JP" altLang="en-US" dirty="0"/>
              <a:t>ほげ</a:t>
            </a:r>
            <a:r>
              <a:rPr lang="en-US" altLang="ja-JP" dirty="0"/>
              <a:t>.docx</a:t>
            </a:r>
            <a:r>
              <a:rPr lang="ja-JP" altLang="en-US" dirty="0"/>
              <a:t>」</a:t>
            </a:r>
            <a:endParaRPr lang="en-US" altLang="ja-JP" dirty="0"/>
          </a:p>
          <a:p>
            <a:pPr lvl="1"/>
            <a:r>
              <a:rPr lang="ja-JP" altLang="en-US" dirty="0">
                <a:hlinkClick r:id="rId2"/>
              </a:rPr>
              <a:t>見本</a:t>
            </a:r>
            <a:r>
              <a:rPr lang="ja-JP" altLang="en-US" dirty="0"/>
              <a:t> </a:t>
            </a:r>
            <a:r>
              <a:rPr lang="en-US" altLang="ja-JP" dirty="0"/>
              <a:t>(</a:t>
            </a:r>
            <a:r>
              <a:rPr lang="ja-JP" altLang="en-US" dirty="0"/>
              <a:t>パスワード：  </a:t>
            </a:r>
            <a:r>
              <a:rPr lang="en-US" altLang="ja-JP" dirty="0"/>
              <a:t>eeyoWei3)</a:t>
            </a:r>
          </a:p>
          <a:p>
            <a:r>
              <a:rPr lang="en-US" altLang="ja-JP" dirty="0"/>
              <a:t>Word:</a:t>
            </a:r>
            <a:r>
              <a:rPr lang="ja-JP" altLang="en-US" dirty="0"/>
              <a:t>「ファイル」</a:t>
            </a:r>
            <a:r>
              <a:rPr lang="ja-JP" altLang="en-US" dirty="0">
                <a:sym typeface="Symbol" panose="05050102010706020507" pitchFamily="18" charset="2"/>
              </a:rPr>
              <a:t></a:t>
            </a:r>
            <a:r>
              <a:rPr lang="ja-JP" altLang="en-US" dirty="0"/>
              <a:t>「情報」</a:t>
            </a:r>
            <a:r>
              <a:rPr lang="ja-JP" altLang="en-US" dirty="0">
                <a:sym typeface="Symbol" panose="05050102010706020507" pitchFamily="18" charset="2"/>
              </a:rPr>
              <a:t></a:t>
            </a:r>
            <a:r>
              <a:rPr lang="ja-JP" altLang="en-US" dirty="0"/>
              <a:t>「文書の保護」</a:t>
            </a:r>
            <a:r>
              <a:rPr lang="ja-JP" altLang="en-US" dirty="0">
                <a:sym typeface="Symbol" panose="05050102010706020507" pitchFamily="18" charset="2"/>
              </a:rPr>
              <a:t></a:t>
            </a:r>
            <a:r>
              <a:rPr lang="ja-JP" altLang="en-US" dirty="0"/>
              <a:t>「パスワードを使用して暗号化」</a:t>
            </a:r>
            <a:endParaRPr lang="en-US" altLang="ja-JP" dirty="0"/>
          </a:p>
        </p:txBody>
      </p:sp>
      <p:sp>
        <p:nvSpPr>
          <p:cNvPr id="4" name="日付プレースホルダー 3">
            <a:extLst>
              <a:ext uri="{FF2B5EF4-FFF2-40B4-BE49-F238E27FC236}">
                <a16:creationId xmlns:a16="http://schemas.microsoft.com/office/drawing/2014/main" id="{46CA1032-BBC1-072A-5020-1F3CFA0AA2F8}"/>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28D4EAD5-1D4C-4C95-7DB0-D1755133A700}"/>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AB9E232F-06C8-ADC6-15BD-67E21B8381E9}"/>
              </a:ext>
            </a:extLst>
          </p:cNvPr>
          <p:cNvSpPr>
            <a:spLocks noGrp="1"/>
          </p:cNvSpPr>
          <p:nvPr>
            <p:ph type="sldNum" sz="quarter" idx="12"/>
          </p:nvPr>
        </p:nvSpPr>
        <p:spPr/>
        <p:txBody>
          <a:bodyPr/>
          <a:lstStyle/>
          <a:p>
            <a:fld id="{EDF77D8D-9987-453A-9A05-EB91CA595C68}" type="slidenum">
              <a:rPr kumimoji="1" lang="ja-JP" altLang="en-US" smtClean="0"/>
              <a:pPr/>
              <a:t>45</a:t>
            </a:fld>
            <a:endParaRPr kumimoji="1" lang="ja-JP" altLang="en-US"/>
          </a:p>
        </p:txBody>
      </p:sp>
    </p:spTree>
    <p:extLst>
      <p:ext uri="{BB962C8B-B14F-4D97-AF65-F5344CB8AC3E}">
        <p14:creationId xmlns:p14="http://schemas.microsoft.com/office/powerpoint/2010/main" val="27164941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73CB3F-4042-61BA-0FDE-E0066F56D327}"/>
              </a:ext>
            </a:extLst>
          </p:cNvPr>
          <p:cNvSpPr>
            <a:spLocks noGrp="1"/>
          </p:cNvSpPr>
          <p:nvPr>
            <p:ph type="title"/>
          </p:nvPr>
        </p:nvSpPr>
        <p:spPr/>
        <p:txBody>
          <a:bodyPr/>
          <a:lstStyle/>
          <a:p>
            <a:r>
              <a:rPr lang="ja-JP" altLang="en-US" dirty="0">
                <a:solidFill>
                  <a:srgbClr val="F010D5"/>
                </a:solidFill>
              </a:rPr>
              <a:t>ほげ</a:t>
            </a:r>
            <a:r>
              <a:rPr lang="en-US" altLang="ja-JP" dirty="0">
                <a:solidFill>
                  <a:srgbClr val="F010D5"/>
                </a:solidFill>
              </a:rPr>
              <a:t>.docx</a:t>
            </a:r>
            <a:r>
              <a:rPr lang="ja-JP" altLang="en-US" dirty="0"/>
              <a:t>のパスワードは</a:t>
            </a:r>
            <a:r>
              <a:rPr lang="en-US" altLang="ja-JP" dirty="0"/>
              <a:t>?</a:t>
            </a:r>
            <a:endParaRPr kumimoji="1" lang="ja-JP" altLang="en-US" dirty="0"/>
          </a:p>
        </p:txBody>
      </p:sp>
      <p:sp>
        <p:nvSpPr>
          <p:cNvPr id="3" name="コンテンツ プレースホルダー 2">
            <a:extLst>
              <a:ext uri="{FF2B5EF4-FFF2-40B4-BE49-F238E27FC236}">
                <a16:creationId xmlns:a16="http://schemas.microsoft.com/office/drawing/2014/main" id="{264BFC81-5F2A-41F6-FB24-34CA7EF66ED6}"/>
              </a:ext>
            </a:extLst>
          </p:cNvPr>
          <p:cNvSpPr>
            <a:spLocks noGrp="1"/>
          </p:cNvSpPr>
          <p:nvPr>
            <p:ph idx="1"/>
          </p:nvPr>
        </p:nvSpPr>
        <p:spPr>
          <a:xfrm>
            <a:off x="259492" y="1825625"/>
            <a:ext cx="11788346" cy="4351338"/>
          </a:xfrm>
        </p:spPr>
        <p:txBody>
          <a:bodyPr>
            <a:normAutofit fontScale="85000" lnSpcReduction="20000"/>
          </a:bodyPr>
          <a:lstStyle/>
          <a:p>
            <a:r>
              <a:rPr kumimoji="1" lang="en-US" altLang="ja-JP" dirty="0"/>
              <a:t>A: </a:t>
            </a:r>
            <a:r>
              <a:rPr kumimoji="1" lang="ja-JP" altLang="en-US" dirty="0"/>
              <a:t>記憶可能なものに設定</a:t>
            </a:r>
            <a:endParaRPr kumimoji="1" lang="en-US" altLang="ja-JP" dirty="0"/>
          </a:p>
          <a:p>
            <a:r>
              <a:rPr lang="en-US" altLang="ja-JP" dirty="0"/>
              <a:t>Q: </a:t>
            </a:r>
            <a:r>
              <a:rPr lang="ja-JP" altLang="en-US" dirty="0"/>
              <a:t>え？それって（初めから</a:t>
            </a:r>
            <a:r>
              <a:rPr lang="en-US" altLang="ja-JP" dirty="0" err="1"/>
              <a:t>utac</a:t>
            </a:r>
            <a:r>
              <a:rPr lang="ja-JP" altLang="en-US" dirty="0"/>
              <a:t>に記憶可能なパスワードを使うのと）同じことでは</a:t>
            </a:r>
            <a:r>
              <a:rPr lang="en-US" altLang="ja-JP" dirty="0"/>
              <a:t>?</a:t>
            </a:r>
          </a:p>
          <a:p>
            <a:r>
              <a:rPr kumimoji="1" lang="en-US" altLang="ja-JP" dirty="0"/>
              <a:t>A: </a:t>
            </a:r>
            <a:r>
              <a:rPr kumimoji="1" lang="ja-JP" altLang="en-US" dirty="0"/>
              <a:t>否。「ほげ</a:t>
            </a:r>
            <a:r>
              <a:rPr kumimoji="1" lang="en-US" altLang="ja-JP" dirty="0"/>
              <a:t>.docx</a:t>
            </a:r>
            <a:r>
              <a:rPr kumimoji="1" lang="ja-JP" altLang="en-US" dirty="0"/>
              <a:t>」がその端末に物理的にさわら</a:t>
            </a:r>
            <a:r>
              <a:rPr lang="ja-JP" altLang="en-US" dirty="0"/>
              <a:t>ない</a:t>
            </a:r>
            <a:r>
              <a:rPr kumimoji="1" lang="ja-JP" altLang="en-US" dirty="0"/>
              <a:t>と開けられない</a:t>
            </a:r>
            <a:r>
              <a:rPr lang="ja-JP" altLang="en-US" dirty="0"/>
              <a:t>ようにしていれ</a:t>
            </a:r>
            <a:r>
              <a:rPr kumimoji="1" lang="ja-JP" altLang="en-US" dirty="0"/>
              <a:t>ば「ほげ</a:t>
            </a:r>
            <a:r>
              <a:rPr kumimoji="1" lang="en-US" altLang="ja-JP" dirty="0"/>
              <a:t>.docx</a:t>
            </a:r>
            <a:r>
              <a:rPr kumimoji="1" lang="ja-JP" altLang="en-US" dirty="0"/>
              <a:t>」はすでにある程度安全</a:t>
            </a:r>
            <a:endParaRPr kumimoji="1" lang="en-US" altLang="ja-JP" dirty="0"/>
          </a:p>
          <a:p>
            <a:r>
              <a:rPr kumimoji="1" lang="en-US" altLang="ja-JP" dirty="0"/>
              <a:t>UTokyo Account</a:t>
            </a:r>
            <a:r>
              <a:rPr kumimoji="1" lang="ja-JP" altLang="en-US" dirty="0"/>
              <a:t>パスワードはインターネットに開いた入口の鍵であることに注意</a:t>
            </a:r>
            <a:r>
              <a:rPr kumimoji="1" lang="en-US" altLang="ja-JP" dirty="0"/>
              <a:t>!</a:t>
            </a:r>
          </a:p>
          <a:p>
            <a:r>
              <a:rPr lang="en-US" altLang="ja-JP" dirty="0" err="1"/>
              <a:t>utac</a:t>
            </a:r>
            <a:r>
              <a:rPr lang="ja-JP" altLang="en-US" dirty="0"/>
              <a:t>は以下の</a:t>
            </a:r>
            <a:r>
              <a:rPr lang="en-US" altLang="ja-JP" dirty="0"/>
              <a:t>(a)(b)</a:t>
            </a:r>
            <a:r>
              <a:rPr lang="ja-JP" altLang="en-US" dirty="0"/>
              <a:t>（の弱い方）で守られている</a:t>
            </a:r>
            <a:endParaRPr lang="en-US" altLang="ja-JP" dirty="0"/>
          </a:p>
          <a:p>
            <a:pPr lvl="1"/>
            <a:r>
              <a:rPr lang="en-US" altLang="ja-JP" dirty="0"/>
              <a:t>(a) </a:t>
            </a:r>
            <a:r>
              <a:rPr lang="ja-JP" altLang="en-US" dirty="0"/>
              <a:t>乱数パスワード</a:t>
            </a:r>
            <a:endParaRPr lang="en-US" altLang="ja-JP" dirty="0"/>
          </a:p>
          <a:p>
            <a:pPr lvl="1"/>
            <a:r>
              <a:rPr lang="en-US" altLang="ja-JP" dirty="0"/>
              <a:t>(b) </a:t>
            </a:r>
            <a:r>
              <a:rPr lang="ja-JP" altLang="en-US" dirty="0"/>
              <a:t>端末の物理セキュリティ＋ログインセキュリティ＋ほげ</a:t>
            </a:r>
            <a:r>
              <a:rPr lang="en-US" altLang="ja-JP" dirty="0"/>
              <a:t>.docx</a:t>
            </a:r>
            <a:r>
              <a:rPr lang="ja-JP" altLang="en-US" dirty="0"/>
              <a:t>のパスワード</a:t>
            </a:r>
          </a:p>
        </p:txBody>
      </p:sp>
      <p:sp>
        <p:nvSpPr>
          <p:cNvPr id="4" name="日付プレースホルダー 3">
            <a:extLst>
              <a:ext uri="{FF2B5EF4-FFF2-40B4-BE49-F238E27FC236}">
                <a16:creationId xmlns:a16="http://schemas.microsoft.com/office/drawing/2014/main" id="{30C03E70-83A7-ABC5-1B4E-A28986445FD7}"/>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DD506F66-6191-C358-BC92-DC02DA07B3F9}"/>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7C4BADE5-F883-B205-7444-B7941686292E}"/>
              </a:ext>
            </a:extLst>
          </p:cNvPr>
          <p:cNvSpPr>
            <a:spLocks noGrp="1"/>
          </p:cNvSpPr>
          <p:nvPr>
            <p:ph type="sldNum" sz="quarter" idx="12"/>
          </p:nvPr>
        </p:nvSpPr>
        <p:spPr/>
        <p:txBody>
          <a:bodyPr/>
          <a:lstStyle/>
          <a:p>
            <a:fld id="{EDF77D8D-9987-453A-9A05-EB91CA595C68}" type="slidenum">
              <a:rPr kumimoji="1" lang="ja-JP" altLang="en-US" smtClean="0"/>
              <a:pPr/>
              <a:t>46</a:t>
            </a:fld>
            <a:endParaRPr kumimoji="1" lang="ja-JP" altLang="en-US"/>
          </a:p>
        </p:txBody>
      </p:sp>
    </p:spTree>
    <p:extLst>
      <p:ext uri="{BB962C8B-B14F-4D97-AF65-F5344CB8AC3E}">
        <p14:creationId xmlns:p14="http://schemas.microsoft.com/office/powerpoint/2010/main" val="1200508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76CB76-5F1A-C0CF-D1FF-F777848DA716}"/>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76C6D9F6-F3BC-F1AF-FE5B-75FF5328899D}"/>
              </a:ext>
            </a:extLst>
          </p:cNvPr>
          <p:cNvSpPr>
            <a:spLocks noGrp="1"/>
          </p:cNvSpPr>
          <p:nvPr>
            <p:ph type="title"/>
          </p:nvPr>
        </p:nvSpPr>
        <p:spPr/>
        <p:txBody>
          <a:bodyPr/>
          <a:lstStyle/>
          <a:p>
            <a:r>
              <a:rPr kumimoji="1" lang="ja-JP" altLang="en-US" dirty="0"/>
              <a:t>本パート概要</a:t>
            </a:r>
          </a:p>
        </p:txBody>
      </p:sp>
      <p:sp>
        <p:nvSpPr>
          <p:cNvPr id="3" name="コンテンツ プレースホルダー 2">
            <a:extLst>
              <a:ext uri="{FF2B5EF4-FFF2-40B4-BE49-F238E27FC236}">
                <a16:creationId xmlns:a16="http://schemas.microsoft.com/office/drawing/2014/main" id="{62FB959C-BEF3-CFD8-761C-64AE89282324}"/>
              </a:ext>
            </a:extLst>
          </p:cNvPr>
          <p:cNvSpPr>
            <a:spLocks noGrp="1"/>
          </p:cNvSpPr>
          <p:nvPr>
            <p:ph idx="1"/>
          </p:nvPr>
        </p:nvSpPr>
        <p:spPr/>
        <p:txBody>
          <a:bodyPr/>
          <a:lstStyle/>
          <a:p>
            <a:r>
              <a:rPr kumimoji="1" lang="en-US" altLang="ja-JP" dirty="0" err="1"/>
              <a:t>utelecon</a:t>
            </a:r>
            <a:r>
              <a:rPr kumimoji="1" lang="ja-JP" altLang="en-US" dirty="0"/>
              <a:t>について一言</a:t>
            </a:r>
            <a:endParaRPr kumimoji="1" lang="en-US" altLang="ja-JP" dirty="0"/>
          </a:p>
          <a:p>
            <a:r>
              <a:rPr lang="en-US" altLang="ja-JP" dirty="0"/>
              <a:t>UTokyo Account</a:t>
            </a:r>
          </a:p>
          <a:p>
            <a:pPr lvl="1"/>
            <a:r>
              <a:rPr lang="ja-JP" altLang="en-US" dirty="0"/>
              <a:t>～とは</a:t>
            </a:r>
            <a:endParaRPr kumimoji="1" lang="en-US" altLang="ja-JP" dirty="0"/>
          </a:p>
          <a:p>
            <a:pPr lvl="1"/>
            <a:r>
              <a:rPr kumimoji="1" lang="ja-JP" altLang="en-US" dirty="0"/>
              <a:t>初期設定、とくに多要素認証</a:t>
            </a:r>
            <a:endParaRPr kumimoji="1" lang="en-US" altLang="ja-JP" dirty="0"/>
          </a:p>
          <a:p>
            <a:r>
              <a:rPr lang="ja-JP" altLang="en-US" dirty="0"/>
              <a:t>情報セキュリティ教育</a:t>
            </a:r>
            <a:endParaRPr lang="en-US" altLang="ja-JP" dirty="0"/>
          </a:p>
          <a:p>
            <a:r>
              <a:rPr kumimoji="1" lang="en-US" altLang="ja-JP" dirty="0"/>
              <a:t>Wi</a:t>
            </a:r>
            <a:r>
              <a:rPr lang="en-US" altLang="ja-JP" dirty="0"/>
              <a:t>-Fi</a:t>
            </a:r>
          </a:p>
          <a:p>
            <a:r>
              <a:rPr lang="ja-JP" altLang="en-US" dirty="0"/>
              <a:t>多要素認証（中級）</a:t>
            </a:r>
            <a:endParaRPr kumimoji="1" lang="ja-JP" altLang="en-US" dirty="0"/>
          </a:p>
        </p:txBody>
      </p:sp>
      <p:sp>
        <p:nvSpPr>
          <p:cNvPr id="4" name="日付プレースホルダー 3">
            <a:extLst>
              <a:ext uri="{FF2B5EF4-FFF2-40B4-BE49-F238E27FC236}">
                <a16:creationId xmlns:a16="http://schemas.microsoft.com/office/drawing/2014/main" id="{9C23756D-4977-970F-0818-9AEDAB7429BE}"/>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EC610FDA-5837-CAA2-DEEF-A4DC8A85731E}"/>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61ECFD89-F102-7D3B-D708-B634A3836423}"/>
              </a:ext>
            </a:extLst>
          </p:cNvPr>
          <p:cNvSpPr>
            <a:spLocks noGrp="1"/>
          </p:cNvSpPr>
          <p:nvPr>
            <p:ph type="sldNum" sz="quarter" idx="12"/>
          </p:nvPr>
        </p:nvSpPr>
        <p:spPr/>
        <p:txBody>
          <a:bodyPr/>
          <a:lstStyle/>
          <a:p>
            <a:fld id="{55E32C41-2E12-F042-B05A-CBC2BA75F68F}" type="slidenum">
              <a:rPr kumimoji="1" lang="ja-JP" altLang="en-US" smtClean="0"/>
              <a:t>5</a:t>
            </a:fld>
            <a:endParaRPr kumimoji="1" lang="ja-JP" altLang="en-US"/>
          </a:p>
        </p:txBody>
      </p:sp>
      <p:sp>
        <p:nvSpPr>
          <p:cNvPr id="8" name="正方形/長方形 7">
            <a:extLst>
              <a:ext uri="{FF2B5EF4-FFF2-40B4-BE49-F238E27FC236}">
                <a16:creationId xmlns:a16="http://schemas.microsoft.com/office/drawing/2014/main" id="{83AF2AE3-550F-E6C1-E4A0-C1F27A3933B8}"/>
              </a:ext>
            </a:extLst>
          </p:cNvPr>
          <p:cNvSpPr/>
          <p:nvPr/>
        </p:nvSpPr>
        <p:spPr>
          <a:xfrm>
            <a:off x="838200" y="1776197"/>
            <a:ext cx="4870622" cy="596299"/>
          </a:xfrm>
          <a:prstGeom prst="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79279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3A5D44-74B4-4891-30F9-D8239900F194}"/>
              </a:ext>
            </a:extLst>
          </p:cNvPr>
          <p:cNvSpPr>
            <a:spLocks noGrp="1"/>
          </p:cNvSpPr>
          <p:nvPr>
            <p:ph type="title"/>
          </p:nvPr>
        </p:nvSpPr>
        <p:spPr/>
        <p:txBody>
          <a:bodyPr/>
          <a:lstStyle/>
          <a:p>
            <a:r>
              <a:rPr lang="ja-JP" altLang="en-US" dirty="0"/>
              <a:t>質問</a:t>
            </a:r>
            <a:r>
              <a:rPr lang="en-US" altLang="ja-JP" dirty="0"/>
              <a:t>? </a:t>
            </a:r>
            <a:r>
              <a:rPr kumimoji="1" lang="en-US" altLang="ja-JP" dirty="0"/>
              <a:t>utelecon</a:t>
            </a:r>
            <a:r>
              <a:rPr kumimoji="1" lang="ja-JP" altLang="en-US" dirty="0"/>
              <a:t>をご利用ください</a:t>
            </a:r>
          </a:p>
        </p:txBody>
      </p:sp>
      <p:sp>
        <p:nvSpPr>
          <p:cNvPr id="3" name="コンテンツ プレースホルダー 2">
            <a:extLst>
              <a:ext uri="{FF2B5EF4-FFF2-40B4-BE49-F238E27FC236}">
                <a16:creationId xmlns:a16="http://schemas.microsoft.com/office/drawing/2014/main" id="{6CA08D76-1294-E17A-95A9-F6EB0074447E}"/>
              </a:ext>
            </a:extLst>
          </p:cNvPr>
          <p:cNvSpPr>
            <a:spLocks noGrp="1"/>
          </p:cNvSpPr>
          <p:nvPr>
            <p:ph idx="1"/>
          </p:nvPr>
        </p:nvSpPr>
        <p:spPr>
          <a:xfrm>
            <a:off x="838200" y="1825625"/>
            <a:ext cx="7315200" cy="4351338"/>
          </a:xfrm>
        </p:spPr>
        <p:txBody>
          <a:bodyPr/>
          <a:lstStyle/>
          <a:p>
            <a:r>
              <a:rPr kumimoji="1" lang="en-US" altLang="ja-JP" dirty="0"/>
              <a:t>Google</a:t>
            </a:r>
            <a:r>
              <a:rPr kumimoji="1" lang="ja-JP" altLang="en-US" dirty="0"/>
              <a:t>で検索</a:t>
            </a:r>
            <a:endParaRPr kumimoji="1" lang="en-US" altLang="ja-JP" dirty="0"/>
          </a:p>
          <a:p>
            <a:pPr lvl="1"/>
            <a:r>
              <a:rPr kumimoji="1" lang="ja-JP" altLang="en-US" dirty="0"/>
              <a:t>東大の</a:t>
            </a:r>
            <a:r>
              <a:rPr kumimoji="1" lang="en-US" altLang="ja-JP" dirty="0"/>
              <a:t>Zoom? </a:t>
            </a:r>
            <a:r>
              <a:rPr kumimoji="1" lang="en-US" altLang="ja-JP" dirty="0">
                <a:sym typeface="Symbol" panose="05050102010706020507" pitchFamily="18" charset="2"/>
              </a:rPr>
              <a:t></a:t>
            </a:r>
            <a:endParaRPr kumimoji="1" lang="en-US" altLang="ja-JP" dirty="0"/>
          </a:p>
          <a:p>
            <a:pPr lvl="1"/>
            <a:r>
              <a:rPr lang="ja-JP" altLang="en-US" dirty="0"/>
              <a:t>東大の</a:t>
            </a:r>
            <a:r>
              <a:rPr lang="en-US" altLang="ja-JP" dirty="0"/>
              <a:t>Microsoft? </a:t>
            </a:r>
            <a:r>
              <a:rPr kumimoji="1" lang="en-US" altLang="ja-JP" dirty="0">
                <a:sym typeface="Symbol" panose="05050102010706020507" pitchFamily="18" charset="2"/>
              </a:rPr>
              <a:t></a:t>
            </a:r>
            <a:endParaRPr lang="en-US" altLang="ja-JP" dirty="0"/>
          </a:p>
          <a:p>
            <a:pPr lvl="1"/>
            <a:r>
              <a:rPr kumimoji="1" lang="en-US" altLang="ja-JP" dirty="0"/>
              <a:t>... </a:t>
            </a:r>
            <a:r>
              <a:rPr kumimoji="1" lang="ja-JP" altLang="en-US" dirty="0"/>
              <a:t>かなりの確率で見たいページがヒットします</a:t>
            </a:r>
            <a:endParaRPr kumimoji="1" lang="en-US" altLang="ja-JP" dirty="0"/>
          </a:p>
          <a:p>
            <a:r>
              <a:rPr lang="ja-JP" altLang="en-US" dirty="0"/>
              <a:t>サポート</a:t>
            </a:r>
            <a:endParaRPr lang="en-US" altLang="ja-JP" dirty="0"/>
          </a:p>
          <a:p>
            <a:pPr lvl="1"/>
            <a:r>
              <a:rPr lang="ja-JP" altLang="en-US" dirty="0"/>
              <a:t>チャット、</a:t>
            </a:r>
            <a:r>
              <a:rPr lang="en-US" altLang="ja-JP" dirty="0"/>
              <a:t>Zoom</a:t>
            </a:r>
            <a:r>
              <a:rPr lang="ja-JP" altLang="en-US" dirty="0"/>
              <a:t>、メールフォーム</a:t>
            </a:r>
            <a:endParaRPr kumimoji="1" lang="ja-JP" altLang="en-US" dirty="0"/>
          </a:p>
        </p:txBody>
      </p:sp>
      <p:sp>
        <p:nvSpPr>
          <p:cNvPr id="4" name="日付プレースホルダー 3">
            <a:extLst>
              <a:ext uri="{FF2B5EF4-FFF2-40B4-BE49-F238E27FC236}">
                <a16:creationId xmlns:a16="http://schemas.microsoft.com/office/drawing/2014/main" id="{1FBDE4A9-B4DA-1E30-54BC-F83E768A15E5}"/>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F828D92F-D5CF-9039-BBBC-8EB768D21E75}"/>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9AAA161F-F08A-A28C-03D8-4FF60B3E1AE6}"/>
              </a:ext>
            </a:extLst>
          </p:cNvPr>
          <p:cNvSpPr>
            <a:spLocks noGrp="1"/>
          </p:cNvSpPr>
          <p:nvPr>
            <p:ph type="sldNum" sz="quarter" idx="12"/>
          </p:nvPr>
        </p:nvSpPr>
        <p:spPr/>
        <p:txBody>
          <a:bodyPr/>
          <a:lstStyle/>
          <a:p>
            <a:fld id="{55E32C41-2E12-F042-B05A-CBC2BA75F68F}" type="slidenum">
              <a:rPr kumimoji="1" lang="ja-JP" altLang="en-US" smtClean="0"/>
              <a:t>6</a:t>
            </a:fld>
            <a:endParaRPr kumimoji="1" lang="ja-JP" altLang="en-US"/>
          </a:p>
        </p:txBody>
      </p:sp>
      <p:sp>
        <p:nvSpPr>
          <p:cNvPr id="8" name="テキスト ボックス 7">
            <a:extLst>
              <a:ext uri="{FF2B5EF4-FFF2-40B4-BE49-F238E27FC236}">
                <a16:creationId xmlns:a16="http://schemas.microsoft.com/office/drawing/2014/main" id="{CCFF915A-A7FD-4131-19F0-E5679BC2F4FB}"/>
              </a:ext>
            </a:extLst>
          </p:cNvPr>
          <p:cNvSpPr txBox="1"/>
          <p:nvPr/>
        </p:nvSpPr>
        <p:spPr>
          <a:xfrm>
            <a:off x="4615180" y="2401054"/>
            <a:ext cx="2313940" cy="461665"/>
          </a:xfrm>
          <a:prstGeom prst="rect">
            <a:avLst/>
          </a:prstGeom>
          <a:noFill/>
          <a:ln w="9525">
            <a:solidFill>
              <a:schemeClr val="tx1"/>
            </a:solidFill>
          </a:ln>
        </p:spPr>
        <p:txBody>
          <a:bodyPr wrap="square">
            <a:spAutoFit/>
          </a:bodyPr>
          <a:lstStyle/>
          <a:p>
            <a:r>
              <a:rPr kumimoji="1" lang="en-US" altLang="ja-JP" sz="2400" dirty="0"/>
              <a:t>utelecon zoom</a:t>
            </a:r>
            <a:endParaRPr lang="ja-JP" altLang="en-US" sz="2400" dirty="0"/>
          </a:p>
        </p:txBody>
      </p:sp>
      <p:pic>
        <p:nvPicPr>
          <p:cNvPr id="10" name="図 9" descr="アイコン&#10;&#10;自動的に生成された説明">
            <a:extLst>
              <a:ext uri="{FF2B5EF4-FFF2-40B4-BE49-F238E27FC236}">
                <a16:creationId xmlns:a16="http://schemas.microsoft.com/office/drawing/2014/main" id="{5C8AB418-9D20-07DD-D535-2BF9A6E3C50B}"/>
              </a:ext>
            </a:extLst>
          </p:cNvPr>
          <p:cNvPicPr>
            <a:picLocks noChangeAspect="1"/>
          </p:cNvPicPr>
          <p:nvPr/>
        </p:nvPicPr>
        <p:blipFill>
          <a:blip r:embed="rId4"/>
          <a:stretch>
            <a:fillRect/>
          </a:stretch>
        </p:blipFill>
        <p:spPr>
          <a:xfrm flipH="1">
            <a:off x="6661330" y="2245043"/>
            <a:ext cx="535580" cy="617676"/>
          </a:xfrm>
          <a:prstGeom prst="rect">
            <a:avLst/>
          </a:prstGeom>
        </p:spPr>
      </p:pic>
      <p:sp>
        <p:nvSpPr>
          <p:cNvPr id="11" name="テキスト ボックス 10">
            <a:extLst>
              <a:ext uri="{FF2B5EF4-FFF2-40B4-BE49-F238E27FC236}">
                <a16:creationId xmlns:a16="http://schemas.microsoft.com/office/drawing/2014/main" id="{842BE4F1-1186-3C58-C320-F096C2E60CF8}"/>
              </a:ext>
            </a:extLst>
          </p:cNvPr>
          <p:cNvSpPr txBox="1"/>
          <p:nvPr/>
        </p:nvSpPr>
        <p:spPr>
          <a:xfrm>
            <a:off x="5163820" y="2886144"/>
            <a:ext cx="2608580" cy="461665"/>
          </a:xfrm>
          <a:prstGeom prst="rect">
            <a:avLst/>
          </a:prstGeom>
          <a:noFill/>
          <a:ln w="9525">
            <a:solidFill>
              <a:schemeClr val="tx1"/>
            </a:solidFill>
          </a:ln>
        </p:spPr>
        <p:txBody>
          <a:bodyPr wrap="square">
            <a:spAutoFit/>
          </a:bodyPr>
          <a:lstStyle/>
          <a:p>
            <a:r>
              <a:rPr kumimoji="1" lang="en-US" altLang="ja-JP" sz="2400" dirty="0"/>
              <a:t>utelecon </a:t>
            </a:r>
            <a:r>
              <a:rPr lang="en-US" altLang="ja-JP" sz="2400" dirty="0" err="1"/>
              <a:t>microsoft</a:t>
            </a:r>
            <a:endParaRPr lang="ja-JP" altLang="en-US" sz="2400" dirty="0"/>
          </a:p>
        </p:txBody>
      </p:sp>
      <p:pic>
        <p:nvPicPr>
          <p:cNvPr id="12" name="図 11" descr="アイコン&#10;&#10;自動的に生成された説明">
            <a:extLst>
              <a:ext uri="{FF2B5EF4-FFF2-40B4-BE49-F238E27FC236}">
                <a16:creationId xmlns:a16="http://schemas.microsoft.com/office/drawing/2014/main" id="{111F6B00-34A4-7F26-C7F3-9A7046C33CF3}"/>
              </a:ext>
            </a:extLst>
          </p:cNvPr>
          <p:cNvPicPr>
            <a:picLocks noChangeAspect="1"/>
          </p:cNvPicPr>
          <p:nvPr/>
        </p:nvPicPr>
        <p:blipFill>
          <a:blip r:embed="rId4"/>
          <a:stretch>
            <a:fillRect/>
          </a:stretch>
        </p:blipFill>
        <p:spPr>
          <a:xfrm flipH="1">
            <a:off x="7575910" y="2730133"/>
            <a:ext cx="535580" cy="617676"/>
          </a:xfrm>
          <a:prstGeom prst="rect">
            <a:avLst/>
          </a:prstGeom>
        </p:spPr>
      </p:pic>
      <p:pic>
        <p:nvPicPr>
          <p:cNvPr id="14" name="us">
            <a:hlinkClick r:id="" action="ppaction://media"/>
            <a:extLst>
              <a:ext uri="{FF2B5EF4-FFF2-40B4-BE49-F238E27FC236}">
                <a16:creationId xmlns:a16="http://schemas.microsoft.com/office/drawing/2014/main" id="{5EE24E97-C98D-91B4-9D51-2AA7111D78B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111490" y="1846945"/>
            <a:ext cx="3773960" cy="4456946"/>
          </a:xfrm>
          <a:prstGeom prst="rect">
            <a:avLst/>
          </a:prstGeom>
        </p:spPr>
      </p:pic>
      <p:sp>
        <p:nvSpPr>
          <p:cNvPr id="9" name="テキスト ボックス 8">
            <a:extLst>
              <a:ext uri="{FF2B5EF4-FFF2-40B4-BE49-F238E27FC236}">
                <a16:creationId xmlns:a16="http://schemas.microsoft.com/office/drawing/2014/main" id="{270280AE-9E31-7A01-6679-78A52B36BAFC}"/>
              </a:ext>
            </a:extLst>
          </p:cNvPr>
          <p:cNvSpPr txBox="1"/>
          <p:nvPr/>
        </p:nvSpPr>
        <p:spPr>
          <a:xfrm>
            <a:off x="8111490" y="6281881"/>
            <a:ext cx="2947670" cy="369332"/>
          </a:xfrm>
          <a:prstGeom prst="rect">
            <a:avLst/>
          </a:prstGeom>
          <a:noFill/>
        </p:spPr>
        <p:txBody>
          <a:bodyPr wrap="square">
            <a:spAutoFit/>
          </a:bodyPr>
          <a:lstStyle/>
          <a:p>
            <a:r>
              <a:rPr lang="ja-JP" altLang="en-US" dirty="0">
                <a:hlinkClick r:id="rId6"/>
              </a:rPr>
              <a:t>https://youtu.be/aPigliX-Nyg</a:t>
            </a:r>
            <a:endParaRPr lang="en-US" altLang="ja-JP" dirty="0"/>
          </a:p>
        </p:txBody>
      </p:sp>
    </p:spTree>
    <p:extLst>
      <p:ext uri="{BB962C8B-B14F-4D97-AF65-F5344CB8AC3E}">
        <p14:creationId xmlns:p14="http://schemas.microsoft.com/office/powerpoint/2010/main" val="1284884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34"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FA666F-54F2-E266-5774-2AAAECB54EA5}"/>
              </a:ext>
            </a:extLst>
          </p:cNvPr>
          <p:cNvSpPr>
            <a:spLocks noGrp="1"/>
          </p:cNvSpPr>
          <p:nvPr>
            <p:ph type="title"/>
          </p:nvPr>
        </p:nvSpPr>
        <p:spPr/>
        <p:txBody>
          <a:bodyPr/>
          <a:lstStyle/>
          <a:p>
            <a:r>
              <a:rPr kumimoji="1" lang="en-US" altLang="ja-JP" dirty="0"/>
              <a:t>utelecon</a:t>
            </a:r>
            <a:r>
              <a:rPr kumimoji="1" lang="ja-JP" altLang="en-US" dirty="0"/>
              <a:t>サポート利用上のお願い</a:t>
            </a:r>
          </a:p>
        </p:txBody>
      </p:sp>
      <p:sp>
        <p:nvSpPr>
          <p:cNvPr id="3" name="コンテンツ プレースホルダー 2">
            <a:extLst>
              <a:ext uri="{FF2B5EF4-FFF2-40B4-BE49-F238E27FC236}">
                <a16:creationId xmlns:a16="http://schemas.microsoft.com/office/drawing/2014/main" id="{53A2C7AD-CE5B-7EA2-1302-038F05677F33}"/>
              </a:ext>
            </a:extLst>
          </p:cNvPr>
          <p:cNvSpPr>
            <a:spLocks noGrp="1"/>
          </p:cNvSpPr>
          <p:nvPr>
            <p:ph idx="1"/>
          </p:nvPr>
        </p:nvSpPr>
        <p:spPr>
          <a:xfrm>
            <a:off x="838200" y="1825625"/>
            <a:ext cx="11069320" cy="4351338"/>
          </a:xfrm>
        </p:spPr>
        <p:txBody>
          <a:bodyPr>
            <a:normAutofit/>
          </a:bodyPr>
          <a:lstStyle/>
          <a:p>
            <a:r>
              <a:rPr kumimoji="1" lang="ja-JP" altLang="en-US" dirty="0"/>
              <a:t>学生の協力により回答の質・速度が保たれています</a:t>
            </a:r>
            <a:endParaRPr kumimoji="1" lang="en-US" altLang="ja-JP" dirty="0"/>
          </a:p>
          <a:p>
            <a:r>
              <a:rPr lang="ja-JP" altLang="en-US" dirty="0"/>
              <a:t>学生に見せてはいけない質問は、そのように</a:t>
            </a:r>
            <a:r>
              <a:rPr lang="ja-JP" altLang="en-US" dirty="0">
                <a:solidFill>
                  <a:srgbClr val="FF0000"/>
                </a:solidFill>
              </a:rPr>
              <a:t>（教職員限定）指定</a:t>
            </a:r>
            <a:r>
              <a:rPr lang="ja-JP" altLang="en-US" dirty="0"/>
              <a:t>することができます</a:t>
            </a:r>
            <a:endParaRPr lang="en-US" altLang="ja-JP" dirty="0"/>
          </a:p>
          <a:p>
            <a:r>
              <a:rPr lang="ja-JP" altLang="en-US" dirty="0"/>
              <a:t>ただし、</a:t>
            </a:r>
            <a:r>
              <a:rPr kumimoji="1" lang="ja-JP" altLang="en-US" dirty="0"/>
              <a:t>本来</a:t>
            </a:r>
            <a:r>
              <a:rPr lang="ja-JP" altLang="en-US" dirty="0"/>
              <a:t>その</a:t>
            </a:r>
            <a:r>
              <a:rPr kumimoji="1" lang="ja-JP" altLang="en-US" dirty="0"/>
              <a:t>指定をつける必要がないものにつけることで回答が遅れることが多いので「本当に必要か」吟味してください</a:t>
            </a:r>
            <a:endParaRPr kumimoji="1" lang="en-US" altLang="ja-JP" dirty="0"/>
          </a:p>
        </p:txBody>
      </p:sp>
      <p:sp>
        <p:nvSpPr>
          <p:cNvPr id="4" name="日付プレースホルダー 3">
            <a:extLst>
              <a:ext uri="{FF2B5EF4-FFF2-40B4-BE49-F238E27FC236}">
                <a16:creationId xmlns:a16="http://schemas.microsoft.com/office/drawing/2014/main" id="{1145C2C0-8A44-3C07-938E-EEF80C7481FD}"/>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E4DFF2E1-BAC3-1FD6-2A66-CA9307AADD9E}"/>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21DAC41D-AC10-C92F-9350-ABB832308CC1}"/>
              </a:ext>
            </a:extLst>
          </p:cNvPr>
          <p:cNvSpPr>
            <a:spLocks noGrp="1"/>
          </p:cNvSpPr>
          <p:nvPr>
            <p:ph type="sldNum" sz="quarter" idx="12"/>
          </p:nvPr>
        </p:nvSpPr>
        <p:spPr/>
        <p:txBody>
          <a:bodyPr/>
          <a:lstStyle/>
          <a:p>
            <a:fld id="{55E32C41-2E12-F042-B05A-CBC2BA75F68F}" type="slidenum">
              <a:rPr kumimoji="1" lang="ja-JP" altLang="en-US" smtClean="0"/>
              <a:t>7</a:t>
            </a:fld>
            <a:endParaRPr kumimoji="1" lang="ja-JP" altLang="en-US"/>
          </a:p>
        </p:txBody>
      </p:sp>
    </p:spTree>
    <p:extLst>
      <p:ext uri="{BB962C8B-B14F-4D97-AF65-F5344CB8AC3E}">
        <p14:creationId xmlns:p14="http://schemas.microsoft.com/office/powerpoint/2010/main" val="1321167362"/>
      </p:ext>
    </p:extLst>
  </p:cSld>
  <p:clrMapOvr>
    <a:masterClrMapping/>
  </p:clrMapOvr>
  <p:extLst>
    <p:ext uri="{6950BFC3-D8DA-4A85-94F7-54DA5524770B}">
      <p188:commentRel xmlns:p188="http://schemas.microsoft.com/office/powerpoint/2018/8/main" r:id="rId2"/>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CF8DDF-5FDB-D95D-2A56-99B07FB06638}"/>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1BE11894-A00A-9825-80D6-85EEADE653DD}"/>
              </a:ext>
            </a:extLst>
          </p:cNvPr>
          <p:cNvSpPr>
            <a:spLocks noGrp="1"/>
          </p:cNvSpPr>
          <p:nvPr>
            <p:ph type="title"/>
          </p:nvPr>
        </p:nvSpPr>
        <p:spPr/>
        <p:txBody>
          <a:bodyPr/>
          <a:lstStyle/>
          <a:p>
            <a:r>
              <a:rPr kumimoji="1" lang="ja-JP" altLang="en-US" dirty="0"/>
              <a:t>本パート概要</a:t>
            </a:r>
          </a:p>
        </p:txBody>
      </p:sp>
      <p:sp>
        <p:nvSpPr>
          <p:cNvPr id="3" name="コンテンツ プレースホルダー 2">
            <a:extLst>
              <a:ext uri="{FF2B5EF4-FFF2-40B4-BE49-F238E27FC236}">
                <a16:creationId xmlns:a16="http://schemas.microsoft.com/office/drawing/2014/main" id="{12ACE580-378C-11D4-836D-11757580BD83}"/>
              </a:ext>
            </a:extLst>
          </p:cNvPr>
          <p:cNvSpPr>
            <a:spLocks noGrp="1"/>
          </p:cNvSpPr>
          <p:nvPr>
            <p:ph idx="1"/>
          </p:nvPr>
        </p:nvSpPr>
        <p:spPr/>
        <p:txBody>
          <a:bodyPr/>
          <a:lstStyle/>
          <a:p>
            <a:r>
              <a:rPr kumimoji="1" lang="en-US" altLang="ja-JP" dirty="0" err="1"/>
              <a:t>utelecon</a:t>
            </a:r>
            <a:r>
              <a:rPr kumimoji="1" lang="ja-JP" altLang="en-US" dirty="0"/>
              <a:t>について一言</a:t>
            </a:r>
            <a:endParaRPr kumimoji="1" lang="en-US" altLang="ja-JP" dirty="0"/>
          </a:p>
          <a:p>
            <a:r>
              <a:rPr lang="en-US" altLang="ja-JP" dirty="0"/>
              <a:t>UTokyo Account</a:t>
            </a:r>
          </a:p>
          <a:p>
            <a:pPr lvl="1"/>
            <a:r>
              <a:rPr lang="ja-JP" altLang="en-US" dirty="0"/>
              <a:t>～とは</a:t>
            </a:r>
            <a:endParaRPr kumimoji="1" lang="en-US" altLang="ja-JP" dirty="0"/>
          </a:p>
          <a:p>
            <a:pPr lvl="1"/>
            <a:r>
              <a:rPr kumimoji="1" lang="ja-JP" altLang="en-US" dirty="0"/>
              <a:t>初期設定、とくに多要素認証</a:t>
            </a:r>
            <a:endParaRPr kumimoji="1" lang="en-US" altLang="ja-JP" dirty="0"/>
          </a:p>
          <a:p>
            <a:r>
              <a:rPr lang="ja-JP" altLang="en-US" dirty="0"/>
              <a:t>情報セキュリティ教育</a:t>
            </a:r>
            <a:endParaRPr lang="en-US" altLang="ja-JP" dirty="0"/>
          </a:p>
          <a:p>
            <a:r>
              <a:rPr kumimoji="1" lang="en-US" altLang="ja-JP" dirty="0"/>
              <a:t>Wi</a:t>
            </a:r>
            <a:r>
              <a:rPr lang="en-US" altLang="ja-JP" dirty="0"/>
              <a:t>-Fi</a:t>
            </a:r>
          </a:p>
          <a:p>
            <a:r>
              <a:rPr lang="ja-JP" altLang="en-US" dirty="0"/>
              <a:t>多要素認証（中級）</a:t>
            </a:r>
            <a:endParaRPr kumimoji="1" lang="ja-JP" altLang="en-US" dirty="0"/>
          </a:p>
        </p:txBody>
      </p:sp>
      <p:sp>
        <p:nvSpPr>
          <p:cNvPr id="4" name="日付プレースホルダー 3">
            <a:extLst>
              <a:ext uri="{FF2B5EF4-FFF2-40B4-BE49-F238E27FC236}">
                <a16:creationId xmlns:a16="http://schemas.microsoft.com/office/drawing/2014/main" id="{C24FAAE1-987C-A598-828D-91BCEA4C6609}"/>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637D20A5-F0EC-3AE6-114C-54E12CC0727E}"/>
              </a:ext>
            </a:extLst>
          </p:cNvPr>
          <p:cNvSpPr>
            <a:spLocks noGrp="1"/>
          </p:cNvSpPr>
          <p:nvPr>
            <p:ph type="ftr" sz="quarter" idx="11"/>
          </p:nvPr>
        </p:nvSpPr>
        <p:spPr/>
        <p:txBody>
          <a:bodyPr/>
          <a:lstStyle/>
          <a:p>
            <a:r>
              <a:rPr kumimoji="1" lang="en-US" altLang="ja-JP"/>
              <a:t>2024</a:t>
            </a:r>
            <a:r>
              <a:rPr kumimoji="1" lang="ja-JP" altLang="en-US"/>
              <a:t>年</a:t>
            </a:r>
            <a:r>
              <a:rPr kumimoji="1" lang="en-US" altLang="ja-JP"/>
              <a:t>S</a:t>
            </a:r>
            <a:r>
              <a:rPr kumimoji="1" lang="ja-JP" altLang="en-US"/>
              <a:t>セメスター </a:t>
            </a:r>
            <a:r>
              <a:rPr kumimoji="1" lang="en-US" altLang="ja-JP"/>
              <a:t>utelecon</a:t>
            </a:r>
            <a:r>
              <a:rPr kumimoji="1" lang="ja-JP" altLang="en-US"/>
              <a:t>説明会</a:t>
            </a:r>
            <a:endParaRPr kumimoji="1" lang="ja-JP" altLang="en-US" dirty="0"/>
          </a:p>
        </p:txBody>
      </p:sp>
      <p:sp>
        <p:nvSpPr>
          <p:cNvPr id="6" name="スライド番号プレースホルダー 5">
            <a:extLst>
              <a:ext uri="{FF2B5EF4-FFF2-40B4-BE49-F238E27FC236}">
                <a16:creationId xmlns:a16="http://schemas.microsoft.com/office/drawing/2014/main" id="{731A96F8-E68B-388F-562C-64DAB9E85F24}"/>
              </a:ext>
            </a:extLst>
          </p:cNvPr>
          <p:cNvSpPr>
            <a:spLocks noGrp="1"/>
          </p:cNvSpPr>
          <p:nvPr>
            <p:ph type="sldNum" sz="quarter" idx="12"/>
          </p:nvPr>
        </p:nvSpPr>
        <p:spPr/>
        <p:txBody>
          <a:bodyPr/>
          <a:lstStyle/>
          <a:p>
            <a:fld id="{55E32C41-2E12-F042-B05A-CBC2BA75F68F}" type="slidenum">
              <a:rPr kumimoji="1" lang="ja-JP" altLang="en-US" smtClean="0"/>
              <a:t>8</a:t>
            </a:fld>
            <a:endParaRPr kumimoji="1" lang="ja-JP" altLang="en-US"/>
          </a:p>
        </p:txBody>
      </p:sp>
      <p:sp>
        <p:nvSpPr>
          <p:cNvPr id="7" name="正方形/長方形 6">
            <a:extLst>
              <a:ext uri="{FF2B5EF4-FFF2-40B4-BE49-F238E27FC236}">
                <a16:creationId xmlns:a16="http://schemas.microsoft.com/office/drawing/2014/main" id="{F138E365-47F3-7A66-0D47-432D9C4C89BE}"/>
              </a:ext>
            </a:extLst>
          </p:cNvPr>
          <p:cNvSpPr/>
          <p:nvPr/>
        </p:nvSpPr>
        <p:spPr>
          <a:xfrm>
            <a:off x="838200" y="2394038"/>
            <a:ext cx="3543300" cy="1034962"/>
          </a:xfrm>
          <a:prstGeom prst="rect">
            <a:avLst/>
          </a:prstGeom>
          <a:noFill/>
          <a:ln w="381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39855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4DC09E-99DC-D813-ADA6-0DDAD75F629A}"/>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DD535934-30FD-EEC2-1CEF-4D03A728606C}"/>
              </a:ext>
            </a:extLst>
          </p:cNvPr>
          <p:cNvSpPr>
            <a:spLocks noGrp="1"/>
          </p:cNvSpPr>
          <p:nvPr>
            <p:ph type="title"/>
          </p:nvPr>
        </p:nvSpPr>
        <p:spPr/>
        <p:txBody>
          <a:bodyPr/>
          <a:lstStyle/>
          <a:p>
            <a:r>
              <a:rPr lang="en-US" altLang="ja-JP" dirty="0"/>
              <a:t>UTokyo Account</a:t>
            </a:r>
            <a:r>
              <a:rPr lang="ja-JP" altLang="en-US" dirty="0"/>
              <a:t> </a:t>
            </a:r>
            <a:r>
              <a:rPr lang="en-US" altLang="ja-JP" dirty="0"/>
              <a:t>(</a:t>
            </a:r>
            <a:r>
              <a:rPr lang="en-US" altLang="ja-JP" dirty="0" err="1"/>
              <a:t>utac</a:t>
            </a:r>
            <a:r>
              <a:rPr lang="en-US" altLang="ja-JP" dirty="0"/>
              <a:t>)</a:t>
            </a:r>
            <a:r>
              <a:rPr lang="ja-JP" altLang="en-US" dirty="0"/>
              <a:t> とは</a:t>
            </a:r>
            <a:endParaRPr kumimoji="1" lang="ja-JP" altLang="en-US" dirty="0"/>
          </a:p>
        </p:txBody>
      </p:sp>
      <p:sp>
        <p:nvSpPr>
          <p:cNvPr id="4" name="日付プレースホルダー 3">
            <a:extLst>
              <a:ext uri="{FF2B5EF4-FFF2-40B4-BE49-F238E27FC236}">
                <a16:creationId xmlns:a16="http://schemas.microsoft.com/office/drawing/2014/main" id="{BE1E106B-335B-0E82-91D3-219A00AFAE7B}"/>
              </a:ext>
            </a:extLst>
          </p:cNvPr>
          <p:cNvSpPr>
            <a:spLocks noGrp="1"/>
          </p:cNvSpPr>
          <p:nvPr>
            <p:ph type="dt" sz="half" idx="10"/>
          </p:nvPr>
        </p:nvSpPr>
        <p:spPr/>
        <p:txBody>
          <a:bodyPr/>
          <a:lstStyle/>
          <a:p>
            <a:r>
              <a:rPr kumimoji="1" lang="en-US" altLang="ja-JP"/>
              <a:t>2024/3/11</a:t>
            </a:r>
            <a:endParaRPr kumimoji="1" lang="ja-JP" altLang="en-US"/>
          </a:p>
        </p:txBody>
      </p:sp>
      <p:sp>
        <p:nvSpPr>
          <p:cNvPr id="5" name="フッター プレースホルダー 4">
            <a:extLst>
              <a:ext uri="{FF2B5EF4-FFF2-40B4-BE49-F238E27FC236}">
                <a16:creationId xmlns:a16="http://schemas.microsoft.com/office/drawing/2014/main" id="{E656A78F-417E-FC53-1CBF-878127D741E5}"/>
              </a:ext>
            </a:extLst>
          </p:cNvPr>
          <p:cNvSpPr>
            <a:spLocks noGrp="1"/>
          </p:cNvSpPr>
          <p:nvPr>
            <p:ph type="ftr" sz="quarter" idx="11"/>
          </p:nvPr>
        </p:nvSpPr>
        <p:spPr/>
        <p:txBody>
          <a:bodyPr/>
          <a:lstStyle/>
          <a:p>
            <a:r>
              <a:rPr kumimoji="1" lang="en-US" altLang="ja-JP" dirty="0"/>
              <a:t>2024</a:t>
            </a:r>
            <a:r>
              <a:rPr kumimoji="1" lang="ja-JP" altLang="en-US" dirty="0"/>
              <a:t>年</a:t>
            </a:r>
            <a:r>
              <a:rPr kumimoji="1" lang="en-US" altLang="ja-JP" dirty="0"/>
              <a:t>S</a:t>
            </a:r>
            <a:r>
              <a:rPr kumimoji="1" lang="ja-JP" altLang="en-US" dirty="0"/>
              <a:t>セメスター </a:t>
            </a:r>
            <a:r>
              <a:rPr kumimoji="1" lang="en-US" altLang="ja-JP" dirty="0"/>
              <a:t>utelecon</a:t>
            </a:r>
            <a:r>
              <a:rPr kumimoji="1" lang="ja-JP" altLang="en-US" dirty="0"/>
              <a:t>説明会</a:t>
            </a:r>
          </a:p>
        </p:txBody>
      </p:sp>
      <p:sp>
        <p:nvSpPr>
          <p:cNvPr id="6" name="スライド番号プレースホルダー 5">
            <a:extLst>
              <a:ext uri="{FF2B5EF4-FFF2-40B4-BE49-F238E27FC236}">
                <a16:creationId xmlns:a16="http://schemas.microsoft.com/office/drawing/2014/main" id="{55F074CE-BA95-11E7-C6C4-C331EA8B17BB}"/>
              </a:ext>
            </a:extLst>
          </p:cNvPr>
          <p:cNvSpPr>
            <a:spLocks noGrp="1"/>
          </p:cNvSpPr>
          <p:nvPr>
            <p:ph type="sldNum" sz="quarter" idx="12"/>
          </p:nvPr>
        </p:nvSpPr>
        <p:spPr/>
        <p:txBody>
          <a:bodyPr/>
          <a:lstStyle/>
          <a:p>
            <a:fld id="{55E32C41-2E12-F042-B05A-CBC2BA75F68F}" type="slidenum">
              <a:rPr kumimoji="1" lang="ja-JP" altLang="en-US" smtClean="0"/>
              <a:t>9</a:t>
            </a:fld>
            <a:endParaRPr kumimoji="1" lang="ja-JP" altLang="en-US"/>
          </a:p>
        </p:txBody>
      </p:sp>
      <p:grpSp>
        <p:nvGrpSpPr>
          <p:cNvPr id="47" name="グループ化 46">
            <a:extLst>
              <a:ext uri="{FF2B5EF4-FFF2-40B4-BE49-F238E27FC236}">
                <a16:creationId xmlns:a16="http://schemas.microsoft.com/office/drawing/2014/main" id="{F1EEF016-A49B-0B56-3483-24DF35010399}"/>
              </a:ext>
            </a:extLst>
          </p:cNvPr>
          <p:cNvGrpSpPr/>
          <p:nvPr/>
        </p:nvGrpSpPr>
        <p:grpSpPr>
          <a:xfrm>
            <a:off x="321540" y="1799900"/>
            <a:ext cx="11548919" cy="1837233"/>
            <a:chOff x="349610" y="3500238"/>
            <a:chExt cx="11548919" cy="1837233"/>
          </a:xfrm>
        </p:grpSpPr>
        <p:sp>
          <p:nvSpPr>
            <p:cNvPr id="28" name="テキスト ボックス 27">
              <a:hlinkClick r:id="rId2"/>
              <a:extLst>
                <a:ext uri="{FF2B5EF4-FFF2-40B4-BE49-F238E27FC236}">
                  <a16:creationId xmlns:a16="http://schemas.microsoft.com/office/drawing/2014/main" id="{5F99D2FE-B947-C140-DB99-0428D149F833}"/>
                </a:ext>
              </a:extLst>
            </p:cNvPr>
            <p:cNvSpPr txBox="1"/>
            <p:nvPr/>
          </p:nvSpPr>
          <p:spPr>
            <a:xfrm>
              <a:off x="349610" y="4998917"/>
              <a:ext cx="11548919" cy="338554"/>
            </a:xfrm>
            <a:prstGeom prst="rect">
              <a:avLst/>
            </a:prstGeom>
            <a:noFill/>
            <a:ln w="38100">
              <a:solidFill>
                <a:srgbClr val="FF0000"/>
              </a:solidFill>
            </a:ln>
          </p:spPr>
          <p:txBody>
            <a:bodyPr wrap="square" rtlCol="0">
              <a:spAutoFit/>
            </a:bodyPr>
            <a:lstStyle/>
            <a:p>
              <a:pPr algn="ctr"/>
              <a:r>
                <a:rPr kumimoji="1" lang="en-US" altLang="ja-JP" sz="1600" b="1" dirty="0">
                  <a:solidFill>
                    <a:srgbClr val="FF0000"/>
                  </a:solidFill>
                </a:rPr>
                <a:t>UTokyo Account (</a:t>
              </a:r>
              <a:r>
                <a:rPr kumimoji="1" lang="en-US" altLang="ja-JP" sz="1600" b="1" dirty="0" err="1">
                  <a:solidFill>
                    <a:srgbClr val="FF0000"/>
                  </a:solidFill>
                </a:rPr>
                <a:t>utac</a:t>
              </a:r>
              <a:r>
                <a:rPr kumimoji="1" lang="en-US" altLang="ja-JP" sz="1600" b="1" dirty="0">
                  <a:solidFill>
                    <a:srgbClr val="FF0000"/>
                  </a:solidFill>
                </a:rPr>
                <a:t>)</a:t>
              </a:r>
              <a:endParaRPr kumimoji="1" lang="ja-JP" altLang="en-US" sz="1600" b="1" dirty="0">
                <a:solidFill>
                  <a:srgbClr val="FF0000"/>
                </a:solidFill>
              </a:endParaRPr>
            </a:p>
          </p:txBody>
        </p:sp>
        <p:grpSp>
          <p:nvGrpSpPr>
            <p:cNvPr id="40" name="グループ化 39">
              <a:extLst>
                <a:ext uri="{FF2B5EF4-FFF2-40B4-BE49-F238E27FC236}">
                  <a16:creationId xmlns:a16="http://schemas.microsoft.com/office/drawing/2014/main" id="{D0D9DCB6-6405-8062-E2DD-B59E2A58DDFB}"/>
                </a:ext>
              </a:extLst>
            </p:cNvPr>
            <p:cNvGrpSpPr/>
            <p:nvPr/>
          </p:nvGrpSpPr>
          <p:grpSpPr>
            <a:xfrm>
              <a:off x="9856816" y="4131527"/>
              <a:ext cx="2041713" cy="867390"/>
              <a:chOff x="9856816" y="4131527"/>
              <a:chExt cx="2041713" cy="867390"/>
            </a:xfrm>
          </p:grpSpPr>
          <p:sp>
            <p:nvSpPr>
              <p:cNvPr id="25" name="テキスト ボックス 24">
                <a:hlinkClick r:id="rId3"/>
                <a:extLst>
                  <a:ext uri="{FF2B5EF4-FFF2-40B4-BE49-F238E27FC236}">
                    <a16:creationId xmlns:a16="http://schemas.microsoft.com/office/drawing/2014/main" id="{C852B157-FD0F-5B15-5EE5-9FFF9B7340A6}"/>
                  </a:ext>
                </a:extLst>
              </p:cNvPr>
              <p:cNvSpPr txBox="1"/>
              <p:nvPr/>
            </p:nvSpPr>
            <p:spPr>
              <a:xfrm>
                <a:off x="9856816" y="4131527"/>
                <a:ext cx="2041713" cy="646331"/>
              </a:xfrm>
              <a:prstGeom prst="rect">
                <a:avLst/>
              </a:prstGeom>
              <a:noFill/>
              <a:ln>
                <a:solidFill>
                  <a:schemeClr val="tx1"/>
                </a:solidFill>
              </a:ln>
            </p:spPr>
            <p:txBody>
              <a:bodyPr wrap="none" rtlCol="0">
                <a:spAutoFit/>
              </a:bodyPr>
              <a:lstStyle/>
              <a:p>
                <a:r>
                  <a:rPr kumimoji="1" lang="en-US" altLang="ja-JP" sz="3600" b="1" dirty="0">
                    <a:solidFill>
                      <a:schemeClr val="tx1">
                        <a:lumMod val="50000"/>
                        <a:lumOff val="50000"/>
                      </a:schemeClr>
                    </a:solidFill>
                  </a:rPr>
                  <a:t>Microsoft</a:t>
                </a:r>
                <a:endParaRPr kumimoji="1" lang="ja-JP" altLang="en-US" sz="3600" b="1" dirty="0">
                  <a:solidFill>
                    <a:schemeClr val="tx1">
                      <a:lumMod val="50000"/>
                      <a:lumOff val="50000"/>
                    </a:schemeClr>
                  </a:solidFill>
                </a:endParaRPr>
              </a:p>
            </p:txBody>
          </p:sp>
          <p:cxnSp>
            <p:nvCxnSpPr>
              <p:cNvPr id="31" name="直線矢印コネクタ 30">
                <a:extLst>
                  <a:ext uri="{FF2B5EF4-FFF2-40B4-BE49-F238E27FC236}">
                    <a16:creationId xmlns:a16="http://schemas.microsoft.com/office/drawing/2014/main" id="{36F7C048-744A-5007-E79A-35A9AC0B36BF}"/>
                  </a:ext>
                </a:extLst>
              </p:cNvPr>
              <p:cNvCxnSpPr>
                <a:cxnSpLocks/>
                <a:endCxn id="25" idx="2"/>
              </p:cNvCxnSpPr>
              <p:nvPr/>
            </p:nvCxnSpPr>
            <p:spPr>
              <a:xfrm flipV="1">
                <a:off x="10877672" y="4777858"/>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1" name="グループ化 40">
              <a:extLst>
                <a:ext uri="{FF2B5EF4-FFF2-40B4-BE49-F238E27FC236}">
                  <a16:creationId xmlns:a16="http://schemas.microsoft.com/office/drawing/2014/main" id="{45431625-CC66-6A48-A642-66C40B35D7DD}"/>
                </a:ext>
              </a:extLst>
            </p:cNvPr>
            <p:cNvGrpSpPr/>
            <p:nvPr/>
          </p:nvGrpSpPr>
          <p:grpSpPr>
            <a:xfrm>
              <a:off x="8203668" y="4131527"/>
              <a:ext cx="1516762" cy="863899"/>
              <a:chOff x="8203668" y="4131527"/>
              <a:chExt cx="1516762" cy="863899"/>
            </a:xfrm>
          </p:grpSpPr>
          <p:sp>
            <p:nvSpPr>
              <p:cNvPr id="23" name="テキスト ボックス 22">
                <a:hlinkClick r:id="rId4"/>
                <a:extLst>
                  <a:ext uri="{FF2B5EF4-FFF2-40B4-BE49-F238E27FC236}">
                    <a16:creationId xmlns:a16="http://schemas.microsoft.com/office/drawing/2014/main" id="{E933294A-4A92-5398-2714-F27942AA6B3B}"/>
                  </a:ext>
                </a:extLst>
              </p:cNvPr>
              <p:cNvSpPr txBox="1"/>
              <p:nvPr/>
            </p:nvSpPr>
            <p:spPr>
              <a:xfrm>
                <a:off x="8203668" y="4131527"/>
                <a:ext cx="1516762" cy="646331"/>
              </a:xfrm>
              <a:prstGeom prst="rect">
                <a:avLst/>
              </a:prstGeom>
              <a:noFill/>
              <a:ln>
                <a:solidFill>
                  <a:schemeClr val="tx1"/>
                </a:solidFill>
              </a:ln>
            </p:spPr>
            <p:txBody>
              <a:bodyPr wrap="none" rtlCol="0">
                <a:spAutoFit/>
              </a:bodyPr>
              <a:lstStyle/>
              <a:p>
                <a:r>
                  <a:rPr kumimoji="1" lang="en-US" altLang="ja-JP" sz="3600" dirty="0">
                    <a:solidFill>
                      <a:srgbClr val="0066FF"/>
                    </a:solidFill>
                  </a:rPr>
                  <a:t>G</a:t>
                </a:r>
                <a:r>
                  <a:rPr kumimoji="1" lang="en-US" altLang="ja-JP" sz="3600" dirty="0">
                    <a:solidFill>
                      <a:srgbClr val="FF0000"/>
                    </a:solidFill>
                  </a:rPr>
                  <a:t>o</a:t>
                </a:r>
                <a:r>
                  <a:rPr kumimoji="1" lang="en-US" altLang="ja-JP" sz="3600" dirty="0">
                    <a:solidFill>
                      <a:srgbClr val="FFC000"/>
                    </a:solidFill>
                  </a:rPr>
                  <a:t>o</a:t>
                </a:r>
                <a:r>
                  <a:rPr kumimoji="1" lang="en-US" altLang="ja-JP" sz="3600" dirty="0">
                    <a:solidFill>
                      <a:srgbClr val="0066FF"/>
                    </a:solidFill>
                  </a:rPr>
                  <a:t>g</a:t>
                </a:r>
                <a:r>
                  <a:rPr kumimoji="1" lang="en-US" altLang="ja-JP" sz="3600" dirty="0">
                    <a:solidFill>
                      <a:srgbClr val="00B050"/>
                    </a:solidFill>
                  </a:rPr>
                  <a:t>l</a:t>
                </a:r>
                <a:r>
                  <a:rPr kumimoji="1" lang="en-US" altLang="ja-JP" sz="3600" dirty="0">
                    <a:solidFill>
                      <a:srgbClr val="FF0000"/>
                    </a:solidFill>
                  </a:rPr>
                  <a:t>e</a:t>
                </a:r>
                <a:endParaRPr kumimoji="1" lang="ja-JP" altLang="en-US" sz="3600" dirty="0">
                  <a:solidFill>
                    <a:srgbClr val="FF0000"/>
                  </a:solidFill>
                </a:endParaRPr>
              </a:p>
            </p:txBody>
          </p:sp>
          <p:cxnSp>
            <p:nvCxnSpPr>
              <p:cNvPr id="33" name="直線矢印コネクタ 32">
                <a:extLst>
                  <a:ext uri="{FF2B5EF4-FFF2-40B4-BE49-F238E27FC236}">
                    <a16:creationId xmlns:a16="http://schemas.microsoft.com/office/drawing/2014/main" id="{A5BD7DC7-082C-627C-A44A-95A03F76C3D2}"/>
                  </a:ext>
                </a:extLst>
              </p:cNvPr>
              <p:cNvCxnSpPr>
                <a:cxnSpLocks/>
              </p:cNvCxnSpPr>
              <p:nvPr/>
            </p:nvCxnSpPr>
            <p:spPr>
              <a:xfrm flipV="1">
                <a:off x="8962048" y="4774367"/>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2" name="グループ化 41">
              <a:extLst>
                <a:ext uri="{FF2B5EF4-FFF2-40B4-BE49-F238E27FC236}">
                  <a16:creationId xmlns:a16="http://schemas.microsoft.com/office/drawing/2014/main" id="{2674FB1D-5EBA-11FE-E52F-BFF443ED8272}"/>
                </a:ext>
              </a:extLst>
            </p:cNvPr>
            <p:cNvGrpSpPr/>
            <p:nvPr/>
          </p:nvGrpSpPr>
          <p:grpSpPr>
            <a:xfrm>
              <a:off x="6733262" y="4131527"/>
              <a:ext cx="1334020" cy="863898"/>
              <a:chOff x="6733262" y="4131527"/>
              <a:chExt cx="1334020" cy="863898"/>
            </a:xfrm>
          </p:grpSpPr>
          <p:sp>
            <p:nvSpPr>
              <p:cNvPr id="24" name="テキスト ボックス 23">
                <a:hlinkClick r:id="rId5"/>
                <a:extLst>
                  <a:ext uri="{FF2B5EF4-FFF2-40B4-BE49-F238E27FC236}">
                    <a16:creationId xmlns:a16="http://schemas.microsoft.com/office/drawing/2014/main" id="{CB940F6B-3F73-1538-D320-4860CC8EFDBA}"/>
                  </a:ext>
                </a:extLst>
              </p:cNvPr>
              <p:cNvSpPr txBox="1"/>
              <p:nvPr/>
            </p:nvSpPr>
            <p:spPr>
              <a:xfrm>
                <a:off x="6733262" y="4131527"/>
                <a:ext cx="1334020" cy="646331"/>
              </a:xfrm>
              <a:prstGeom prst="rect">
                <a:avLst/>
              </a:prstGeom>
              <a:solidFill>
                <a:srgbClr val="8B217E"/>
              </a:solidFill>
              <a:ln>
                <a:solidFill>
                  <a:schemeClr val="tx1"/>
                </a:solidFill>
              </a:ln>
            </p:spPr>
            <p:txBody>
              <a:bodyPr wrap="none" rtlCol="0">
                <a:spAutoFit/>
              </a:bodyPr>
              <a:lstStyle/>
              <a:p>
                <a:r>
                  <a:rPr kumimoji="1" lang="en-US" altLang="ja-JP" sz="3600" b="1" dirty="0">
                    <a:solidFill>
                      <a:schemeClr val="bg1"/>
                    </a:solidFill>
                  </a:rPr>
                  <a:t> slack </a:t>
                </a:r>
                <a:endParaRPr kumimoji="1" lang="ja-JP" altLang="en-US" sz="3600" b="1" dirty="0">
                  <a:solidFill>
                    <a:schemeClr val="bg1"/>
                  </a:solidFill>
                </a:endParaRPr>
              </a:p>
            </p:txBody>
          </p:sp>
          <p:cxnSp>
            <p:nvCxnSpPr>
              <p:cNvPr id="34" name="直線矢印コネクタ 33">
                <a:extLst>
                  <a:ext uri="{FF2B5EF4-FFF2-40B4-BE49-F238E27FC236}">
                    <a16:creationId xmlns:a16="http://schemas.microsoft.com/office/drawing/2014/main" id="{7E0938EA-E5F2-22B8-12D2-16E23CF1EFC1}"/>
                  </a:ext>
                </a:extLst>
              </p:cNvPr>
              <p:cNvCxnSpPr>
                <a:cxnSpLocks/>
              </p:cNvCxnSpPr>
              <p:nvPr/>
            </p:nvCxnSpPr>
            <p:spPr>
              <a:xfrm flipV="1">
                <a:off x="7400270" y="4774366"/>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グループ化 42">
              <a:extLst>
                <a:ext uri="{FF2B5EF4-FFF2-40B4-BE49-F238E27FC236}">
                  <a16:creationId xmlns:a16="http://schemas.microsoft.com/office/drawing/2014/main" id="{3A3B8744-7E85-02E4-96BF-E57B67C3745B}"/>
                </a:ext>
              </a:extLst>
            </p:cNvPr>
            <p:cNvGrpSpPr/>
            <p:nvPr/>
          </p:nvGrpSpPr>
          <p:grpSpPr>
            <a:xfrm>
              <a:off x="5383595" y="4131528"/>
              <a:ext cx="1213281" cy="870880"/>
              <a:chOff x="5383595" y="4131528"/>
              <a:chExt cx="1213281" cy="870880"/>
            </a:xfrm>
          </p:grpSpPr>
          <p:sp>
            <p:nvSpPr>
              <p:cNvPr id="22" name="テキスト ボックス 21">
                <a:hlinkClick r:id="rId6"/>
                <a:extLst>
                  <a:ext uri="{FF2B5EF4-FFF2-40B4-BE49-F238E27FC236}">
                    <a16:creationId xmlns:a16="http://schemas.microsoft.com/office/drawing/2014/main" id="{24EE7F1A-0D9B-706D-58D4-36A80FB7D1EE}"/>
                  </a:ext>
                </a:extLst>
              </p:cNvPr>
              <p:cNvSpPr txBox="1"/>
              <p:nvPr/>
            </p:nvSpPr>
            <p:spPr>
              <a:xfrm>
                <a:off x="5383595" y="4131528"/>
                <a:ext cx="1213281" cy="646331"/>
              </a:xfrm>
              <a:prstGeom prst="rect">
                <a:avLst/>
              </a:prstGeom>
              <a:noFill/>
              <a:ln>
                <a:solidFill>
                  <a:schemeClr val="tx1"/>
                </a:solidFill>
              </a:ln>
            </p:spPr>
            <p:txBody>
              <a:bodyPr wrap="none" rtlCol="0">
                <a:spAutoFit/>
              </a:bodyPr>
              <a:lstStyle/>
              <a:p>
                <a:r>
                  <a:rPr kumimoji="1" lang="en-US" altLang="ja-JP" sz="3600" dirty="0">
                    <a:solidFill>
                      <a:srgbClr val="0066FF"/>
                    </a:solidFill>
                  </a:rPr>
                  <a:t>zoom</a:t>
                </a:r>
                <a:endParaRPr kumimoji="1" lang="ja-JP" altLang="en-US" sz="3600" dirty="0">
                  <a:solidFill>
                    <a:srgbClr val="0066FF"/>
                  </a:solidFill>
                </a:endParaRPr>
              </a:p>
            </p:txBody>
          </p:sp>
          <p:cxnSp>
            <p:nvCxnSpPr>
              <p:cNvPr id="35" name="直線矢印コネクタ 34">
                <a:extLst>
                  <a:ext uri="{FF2B5EF4-FFF2-40B4-BE49-F238E27FC236}">
                    <a16:creationId xmlns:a16="http://schemas.microsoft.com/office/drawing/2014/main" id="{C8F2C94D-A74F-4420-3491-5042A78AC115}"/>
                  </a:ext>
                </a:extLst>
              </p:cNvPr>
              <p:cNvCxnSpPr>
                <a:cxnSpLocks/>
              </p:cNvCxnSpPr>
              <p:nvPr/>
            </p:nvCxnSpPr>
            <p:spPr>
              <a:xfrm flipV="1">
                <a:off x="5990235" y="4781349"/>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4" name="グループ化 43">
              <a:extLst>
                <a:ext uri="{FF2B5EF4-FFF2-40B4-BE49-F238E27FC236}">
                  <a16:creationId xmlns:a16="http://schemas.microsoft.com/office/drawing/2014/main" id="{723C6535-D99F-EB5E-02F6-546755275DE9}"/>
                </a:ext>
              </a:extLst>
            </p:cNvPr>
            <p:cNvGrpSpPr/>
            <p:nvPr/>
          </p:nvGrpSpPr>
          <p:grpSpPr>
            <a:xfrm>
              <a:off x="3309479" y="4131531"/>
              <a:ext cx="1937730" cy="863893"/>
              <a:chOff x="3309479" y="4131531"/>
              <a:chExt cx="1937730" cy="863893"/>
            </a:xfrm>
          </p:grpSpPr>
          <p:pic>
            <p:nvPicPr>
              <p:cNvPr id="20" name="図 19">
                <a:hlinkClick r:id="rId7"/>
                <a:extLst>
                  <a:ext uri="{FF2B5EF4-FFF2-40B4-BE49-F238E27FC236}">
                    <a16:creationId xmlns:a16="http://schemas.microsoft.com/office/drawing/2014/main" id="{B0393C38-F390-3A5A-C1AE-25C26AED7A5B}"/>
                  </a:ext>
                </a:extLst>
              </p:cNvPr>
              <p:cNvPicPr>
                <a:picLocks noChangeAspect="1"/>
              </p:cNvPicPr>
              <p:nvPr/>
            </p:nvPicPr>
            <p:blipFill rotWithShape="1">
              <a:blip r:embed="rId8"/>
              <a:srcRect l="7826" r="34097"/>
              <a:stretch/>
            </p:blipFill>
            <p:spPr>
              <a:xfrm>
                <a:off x="3309479" y="4131531"/>
                <a:ext cx="1937730" cy="646331"/>
              </a:xfrm>
              <a:prstGeom prst="rect">
                <a:avLst/>
              </a:prstGeom>
              <a:ln>
                <a:solidFill>
                  <a:schemeClr val="tx1"/>
                </a:solidFill>
              </a:ln>
            </p:spPr>
          </p:pic>
          <p:cxnSp>
            <p:nvCxnSpPr>
              <p:cNvPr id="36" name="直線矢印コネクタ 35">
                <a:extLst>
                  <a:ext uri="{FF2B5EF4-FFF2-40B4-BE49-F238E27FC236}">
                    <a16:creationId xmlns:a16="http://schemas.microsoft.com/office/drawing/2014/main" id="{722BF3A4-8DAD-9650-1004-520AA613EF18}"/>
                  </a:ext>
                </a:extLst>
              </p:cNvPr>
              <p:cNvCxnSpPr>
                <a:cxnSpLocks/>
              </p:cNvCxnSpPr>
              <p:nvPr/>
            </p:nvCxnSpPr>
            <p:spPr>
              <a:xfrm flipV="1">
                <a:off x="4277492" y="4774365"/>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5" name="グループ化 44">
              <a:extLst>
                <a:ext uri="{FF2B5EF4-FFF2-40B4-BE49-F238E27FC236}">
                  <a16:creationId xmlns:a16="http://schemas.microsoft.com/office/drawing/2014/main" id="{7034733D-F895-83BD-851B-FBF462741CF9}"/>
                </a:ext>
              </a:extLst>
            </p:cNvPr>
            <p:cNvGrpSpPr/>
            <p:nvPr/>
          </p:nvGrpSpPr>
          <p:grpSpPr>
            <a:xfrm>
              <a:off x="2230830" y="4131528"/>
              <a:ext cx="940561" cy="863895"/>
              <a:chOff x="2230830" y="4131528"/>
              <a:chExt cx="940561" cy="863895"/>
            </a:xfrm>
          </p:grpSpPr>
          <p:pic>
            <p:nvPicPr>
              <p:cNvPr id="18" name="図 17">
                <a:hlinkClick r:id="rId9"/>
                <a:extLst>
                  <a:ext uri="{FF2B5EF4-FFF2-40B4-BE49-F238E27FC236}">
                    <a16:creationId xmlns:a16="http://schemas.microsoft.com/office/drawing/2014/main" id="{B677F177-367E-0783-9676-5E7C0D42E372}"/>
                  </a:ext>
                </a:extLst>
              </p:cNvPr>
              <p:cNvPicPr>
                <a:picLocks noChangeAspect="1"/>
              </p:cNvPicPr>
              <p:nvPr/>
            </p:nvPicPr>
            <p:blipFill rotWithShape="1">
              <a:blip r:embed="rId10"/>
              <a:srcRect t="15908" b="15374"/>
              <a:stretch/>
            </p:blipFill>
            <p:spPr>
              <a:xfrm>
                <a:off x="2230830" y="4131528"/>
                <a:ext cx="940561" cy="646332"/>
              </a:xfrm>
              <a:prstGeom prst="rect">
                <a:avLst/>
              </a:prstGeom>
              <a:ln>
                <a:solidFill>
                  <a:schemeClr val="tx1"/>
                </a:solidFill>
              </a:ln>
            </p:spPr>
          </p:pic>
          <p:cxnSp>
            <p:nvCxnSpPr>
              <p:cNvPr id="37" name="直線矢印コネクタ 36">
                <a:extLst>
                  <a:ext uri="{FF2B5EF4-FFF2-40B4-BE49-F238E27FC236}">
                    <a16:creationId xmlns:a16="http://schemas.microsoft.com/office/drawing/2014/main" id="{A0333839-7027-FA34-4A5C-A44C44F57B50}"/>
                  </a:ext>
                </a:extLst>
              </p:cNvPr>
              <p:cNvCxnSpPr>
                <a:cxnSpLocks/>
              </p:cNvCxnSpPr>
              <p:nvPr/>
            </p:nvCxnSpPr>
            <p:spPr>
              <a:xfrm flipV="1">
                <a:off x="2699381" y="4774364"/>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6" name="グループ化 45">
              <a:extLst>
                <a:ext uri="{FF2B5EF4-FFF2-40B4-BE49-F238E27FC236}">
                  <a16:creationId xmlns:a16="http://schemas.microsoft.com/office/drawing/2014/main" id="{3B5CF6D1-1D50-DE6F-CF40-16FCD5D0F6F5}"/>
                </a:ext>
              </a:extLst>
            </p:cNvPr>
            <p:cNvGrpSpPr/>
            <p:nvPr/>
          </p:nvGrpSpPr>
          <p:grpSpPr>
            <a:xfrm>
              <a:off x="349610" y="3500238"/>
              <a:ext cx="1743132" cy="1491694"/>
              <a:chOff x="349610" y="3500238"/>
              <a:chExt cx="1743132" cy="1491694"/>
            </a:xfrm>
          </p:grpSpPr>
          <p:sp>
            <p:nvSpPr>
              <p:cNvPr id="21" name="テキスト ボックス 20">
                <a:hlinkClick r:id="rId11"/>
                <a:extLst>
                  <a:ext uri="{FF2B5EF4-FFF2-40B4-BE49-F238E27FC236}">
                    <a16:creationId xmlns:a16="http://schemas.microsoft.com/office/drawing/2014/main" id="{D788F900-1CA8-B675-72A4-BF19D7786799}"/>
                  </a:ext>
                </a:extLst>
              </p:cNvPr>
              <p:cNvSpPr txBox="1"/>
              <p:nvPr/>
            </p:nvSpPr>
            <p:spPr>
              <a:xfrm>
                <a:off x="349610" y="3500238"/>
                <a:ext cx="1743132" cy="584775"/>
              </a:xfrm>
              <a:prstGeom prst="rect">
                <a:avLst/>
              </a:prstGeom>
              <a:noFill/>
              <a:ln>
                <a:solidFill>
                  <a:schemeClr val="tx1"/>
                </a:solidFill>
              </a:ln>
            </p:spPr>
            <p:txBody>
              <a:bodyPr wrap="square" rtlCol="0">
                <a:spAutoFit/>
              </a:bodyPr>
              <a:lstStyle/>
              <a:p>
                <a:pPr algn="ctr"/>
                <a:r>
                  <a:rPr kumimoji="1" lang="en-US" altLang="ja-JP" sz="1600" dirty="0"/>
                  <a:t>   UTokyo Wi-Fi, </a:t>
                </a:r>
                <a:r>
                  <a:rPr kumimoji="1" lang="en-US" altLang="ja-JP" sz="1600" dirty="0" err="1"/>
                  <a:t>eduroam</a:t>
                </a:r>
                <a:endParaRPr kumimoji="1" lang="ja-JP" altLang="en-US" sz="1600" dirty="0"/>
              </a:p>
            </p:txBody>
          </p:sp>
          <p:sp>
            <p:nvSpPr>
              <p:cNvPr id="29" name="テキスト ボックス 28">
                <a:hlinkClick r:id="rId12"/>
                <a:extLst>
                  <a:ext uri="{FF2B5EF4-FFF2-40B4-BE49-F238E27FC236}">
                    <a16:creationId xmlns:a16="http://schemas.microsoft.com/office/drawing/2014/main" id="{0BBDDE3F-3E9F-24FE-186D-300B77348A02}"/>
                  </a:ext>
                </a:extLst>
              </p:cNvPr>
              <p:cNvSpPr txBox="1"/>
              <p:nvPr/>
            </p:nvSpPr>
            <p:spPr>
              <a:xfrm>
                <a:off x="349610" y="4497365"/>
                <a:ext cx="1739579" cy="276999"/>
              </a:xfrm>
              <a:prstGeom prst="rect">
                <a:avLst/>
              </a:prstGeom>
              <a:noFill/>
              <a:ln>
                <a:solidFill>
                  <a:schemeClr val="tx1"/>
                </a:solidFill>
              </a:ln>
            </p:spPr>
            <p:txBody>
              <a:bodyPr wrap="none" rtlCol="0">
                <a:spAutoFit/>
              </a:bodyPr>
              <a:lstStyle/>
              <a:p>
                <a:r>
                  <a:rPr lang="en-US" altLang="ja-JP" sz="1200" dirty="0"/>
                  <a:t>Wi-Fi</a:t>
                </a:r>
                <a:r>
                  <a:rPr lang="ja-JP" altLang="en-US" sz="1200" dirty="0"/>
                  <a:t>用アカウント発行</a:t>
                </a:r>
                <a:endParaRPr kumimoji="1" lang="ja-JP" altLang="en-US" sz="1200" dirty="0"/>
              </a:p>
            </p:txBody>
          </p:sp>
          <p:cxnSp>
            <p:nvCxnSpPr>
              <p:cNvPr id="38" name="直線矢印コネクタ 37">
                <a:extLst>
                  <a:ext uri="{FF2B5EF4-FFF2-40B4-BE49-F238E27FC236}">
                    <a16:creationId xmlns:a16="http://schemas.microsoft.com/office/drawing/2014/main" id="{982F7CFA-2EA8-49C5-9C6A-596BA55037C3}"/>
                  </a:ext>
                </a:extLst>
              </p:cNvPr>
              <p:cNvCxnSpPr>
                <a:cxnSpLocks/>
              </p:cNvCxnSpPr>
              <p:nvPr/>
            </p:nvCxnSpPr>
            <p:spPr>
              <a:xfrm flipV="1">
                <a:off x="1219398" y="4770873"/>
                <a:ext cx="1" cy="2210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矢印コネクタ 38">
                <a:extLst>
                  <a:ext uri="{FF2B5EF4-FFF2-40B4-BE49-F238E27FC236}">
                    <a16:creationId xmlns:a16="http://schemas.microsoft.com/office/drawing/2014/main" id="{3BCDA7E3-DF6B-04E7-7915-68628B072150}"/>
                  </a:ext>
                </a:extLst>
              </p:cNvPr>
              <p:cNvCxnSpPr>
                <a:cxnSpLocks/>
                <a:endCxn id="21" idx="2"/>
              </p:cNvCxnSpPr>
              <p:nvPr/>
            </p:nvCxnSpPr>
            <p:spPr>
              <a:xfrm flipV="1">
                <a:off x="1219397" y="4085013"/>
                <a:ext cx="1779" cy="419527"/>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58" name="コンテンツ プレースホルダー 57">
            <a:extLst>
              <a:ext uri="{FF2B5EF4-FFF2-40B4-BE49-F238E27FC236}">
                <a16:creationId xmlns:a16="http://schemas.microsoft.com/office/drawing/2014/main" id="{9B4AA151-048B-60FC-F44C-688F4E3F9726}"/>
              </a:ext>
            </a:extLst>
          </p:cNvPr>
          <p:cNvSpPr>
            <a:spLocks noGrp="1"/>
          </p:cNvSpPr>
          <p:nvPr>
            <p:ph idx="1"/>
          </p:nvPr>
        </p:nvSpPr>
        <p:spPr>
          <a:xfrm>
            <a:off x="548639" y="3941416"/>
            <a:ext cx="11321820" cy="2674854"/>
          </a:xfrm>
        </p:spPr>
        <p:txBody>
          <a:bodyPr>
            <a:normAutofit fontScale="92500"/>
          </a:bodyPr>
          <a:lstStyle/>
          <a:p>
            <a:r>
              <a:rPr lang="ja-JP" altLang="en-US" dirty="0">
                <a:solidFill>
                  <a:srgbClr val="0070C0"/>
                </a:solidFill>
              </a:rPr>
              <a:t>はじめに </a:t>
            </a:r>
            <a:r>
              <a:rPr lang="en-US" altLang="ja-JP" dirty="0" err="1">
                <a:solidFill>
                  <a:srgbClr val="0070C0"/>
                </a:solidFill>
              </a:rPr>
              <a:t>utac</a:t>
            </a:r>
            <a:r>
              <a:rPr lang="en-US" altLang="ja-JP" dirty="0">
                <a:solidFill>
                  <a:srgbClr val="0070C0"/>
                </a:solidFill>
              </a:rPr>
              <a:t> </a:t>
            </a:r>
            <a:r>
              <a:rPr lang="ja-JP" altLang="en-US" dirty="0">
                <a:solidFill>
                  <a:srgbClr val="0070C0"/>
                </a:solidFill>
              </a:rPr>
              <a:t>ありき</a:t>
            </a:r>
            <a:endParaRPr lang="en-US" altLang="ja-JP" dirty="0">
              <a:solidFill>
                <a:srgbClr val="0070C0"/>
              </a:solidFill>
            </a:endParaRPr>
          </a:p>
          <a:p>
            <a:r>
              <a:rPr lang="ja-JP" altLang="en-US" dirty="0"/>
              <a:t>大学の</a:t>
            </a:r>
            <a:r>
              <a:rPr lang="en-US" altLang="ja-JP" dirty="0"/>
              <a:t>IT</a:t>
            </a:r>
            <a:r>
              <a:rPr lang="ja-JP" altLang="en-US" dirty="0"/>
              <a:t>システムを使うための共通アカウント</a:t>
            </a:r>
            <a:endParaRPr lang="en-US" altLang="ja-JP" dirty="0"/>
          </a:p>
          <a:p>
            <a:r>
              <a:rPr lang="ja-JP" altLang="en-US" dirty="0"/>
              <a:t>共通のユーザ名、パスワードで多くのシステムが使えます</a:t>
            </a:r>
            <a:endParaRPr lang="en-US" altLang="ja-JP" dirty="0"/>
          </a:p>
          <a:p>
            <a:r>
              <a:rPr kumimoji="1" lang="en-US" altLang="ja-JP" dirty="0">
                <a:solidFill>
                  <a:srgbClr val="0070C0"/>
                </a:solidFill>
              </a:rPr>
              <a:t>Single Sign On</a:t>
            </a:r>
            <a:r>
              <a:rPr lang="en-US" altLang="ja-JP" dirty="0">
                <a:solidFill>
                  <a:srgbClr val="0070C0"/>
                </a:solidFill>
              </a:rPr>
              <a:t>, SSO</a:t>
            </a:r>
            <a:r>
              <a:rPr lang="ja-JP" altLang="en-US" dirty="0"/>
              <a:t>などと呼ばれます</a:t>
            </a:r>
            <a:endParaRPr kumimoji="1" lang="en-US" altLang="ja-JP" dirty="0"/>
          </a:p>
        </p:txBody>
      </p:sp>
    </p:spTree>
    <p:extLst>
      <p:ext uri="{BB962C8B-B14F-4D97-AF65-F5344CB8AC3E}">
        <p14:creationId xmlns:p14="http://schemas.microsoft.com/office/powerpoint/2010/main" val="642272397"/>
      </p:ext>
    </p:extLst>
  </p:cSld>
  <p:clrMapOvr>
    <a:masterClrMapping/>
  </p:clrMapOvr>
</p:sld>
</file>

<file path=ppt/theme/theme1.xml><?xml version="1.0" encoding="utf-8"?>
<a:theme xmlns:a="http://schemas.openxmlformats.org/drawingml/2006/main" name="Office テーマ">
  <a:themeElements>
    <a:clrScheme name="緑">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30914uteleconとサポーター.potx" id="{9D9A8BD0-6594-4F77-9437-93B814D02635}" vid="{42CE79A7-A8FE-45E5-8B1F-BB62B88EDB99}"/>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1642</TotalTime>
  <Words>2812</Words>
  <Application>Microsoft Office PowerPoint</Application>
  <PresentationFormat>ワイド画面</PresentationFormat>
  <Paragraphs>464</Paragraphs>
  <Slides>46</Slides>
  <Notes>2</Notes>
  <HiddenSlides>1</HiddenSlides>
  <MMClips>7</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46</vt:i4>
      </vt:variant>
    </vt:vector>
  </HeadingPairs>
  <TitlesOfParts>
    <vt:vector size="54" baseType="lpstr">
      <vt:lpstr>UD デジタル 教科書体 N-B</vt:lpstr>
      <vt:lpstr>メイリオ</vt:lpstr>
      <vt:lpstr>游ゴシック</vt:lpstr>
      <vt:lpstr>Arial</vt:lpstr>
      <vt:lpstr>Calibri</vt:lpstr>
      <vt:lpstr>Symbol</vt:lpstr>
      <vt:lpstr>Wingdings</vt:lpstr>
      <vt:lpstr>Office テーマ</vt:lpstr>
      <vt:lpstr>東京大学のITシステムの基本</vt:lpstr>
      <vt:lpstr>代表的なシステム一覧</vt:lpstr>
      <vt:lpstr>システム概説</vt:lpstr>
      <vt:lpstr>本パート概要</vt:lpstr>
      <vt:lpstr>本パート概要</vt:lpstr>
      <vt:lpstr>質問? uteleconをご利用ください</vt:lpstr>
      <vt:lpstr>uteleconサポート利用上のお願い</vt:lpstr>
      <vt:lpstr>本パート概要</vt:lpstr>
      <vt:lpstr>UTokyo Account (utac) とは</vt:lpstr>
      <vt:lpstr>UTokyo Accountの正体</vt:lpstr>
      <vt:lpstr>通称・略称</vt:lpstr>
      <vt:lpstr>本パート概要</vt:lpstr>
      <vt:lpstr>UTokyo Accountで実際にITシステムを使うまでの準備</vt:lpstr>
      <vt:lpstr>UTokyo Accountパスワード設定画面</vt:lpstr>
      <vt:lpstr>ためしにUTOLにログインしてみる</vt:lpstr>
      <vt:lpstr>多要素認証</vt:lpstr>
      <vt:lpstr>多要素認証とは</vt:lpstr>
      <vt:lpstr>なぜ多要素認証?</vt:lpstr>
      <vt:lpstr>面倒くさくないですか?</vt:lpstr>
      <vt:lpstr>多要素認証の色々な方法（パスワード＋何か）</vt:lpstr>
      <vt:lpstr>PowerPoint プレゼンテーション</vt:lpstr>
      <vt:lpstr>多要素認証の初期設定方法</vt:lpstr>
      <vt:lpstr>多要素認証の初期設定時の罠</vt:lpstr>
      <vt:lpstr>東大では多要素認証が(ほぼ/もうすぐ)必須です</vt:lpstr>
      <vt:lpstr>本パート概要</vt:lpstr>
      <vt:lpstr>必須 情報セキュリティ教育</vt:lpstr>
      <vt:lpstr>本パート概要</vt:lpstr>
      <vt:lpstr>Wi-Fi</vt:lpstr>
      <vt:lpstr>Wi-Fi用アカウント発行ページ</vt:lpstr>
      <vt:lpstr>UTokyo Wi-Fiにつなぐ</vt:lpstr>
      <vt:lpstr>eduroamにつなぐ</vt:lpstr>
      <vt:lpstr>結局何をすればよいかのまとめ</vt:lpstr>
      <vt:lpstr>本パート概要</vt:lpstr>
      <vt:lpstr>パスワードレス認証</vt:lpstr>
      <vt:lpstr>多要素認証いくつかの注意・罠</vt:lpstr>
      <vt:lpstr>スマホ買い替え</vt:lpstr>
      <vt:lpstr>スマホや携帯を持っていない（持たない主義）</vt:lpstr>
      <vt:lpstr>（海外）出張</vt:lpstr>
      <vt:lpstr>携帯電話会社のデータ通信障害</vt:lpstr>
      <vt:lpstr>多要素認証の利用終了方法 （…じゃなかったあの時に戻りたい）</vt:lpstr>
      <vt:lpstr>まとめ：多要素認証で安心な暮らしを</vt:lpstr>
      <vt:lpstr>付録：パスワードについて</vt:lpstr>
      <vt:lpstr>ちゃんとしたパスワード</vt:lpstr>
      <vt:lpstr>乱数パスワード覚えられない問題</vt:lpstr>
      <vt:lpstr>乱数パスワード覚えられない問題 ほげ.docx 方式</vt:lpstr>
      <vt:lpstr>ほげ.docxのパスワードは?</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玉造　潤史</dc:creator>
  <cp:lastModifiedBy>田浦　健次朗</cp:lastModifiedBy>
  <cp:revision>100</cp:revision>
  <dcterms:created xsi:type="dcterms:W3CDTF">2023-09-08T13:50:19Z</dcterms:created>
  <dcterms:modified xsi:type="dcterms:W3CDTF">2024-03-06T10:01:10Z</dcterms:modified>
</cp:coreProperties>
</file>

<file path=docProps/thumbnail.jpeg>
</file>